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 id="260" r:id="rId3"/>
    <p:sldId id="261" r:id="rId4"/>
    <p:sldId id="262" r:id="rId5"/>
    <p:sldId id="264" r:id="rId6"/>
    <p:sldId id="263" r:id="rId7"/>
    <p:sldId id="272" r:id="rId8"/>
    <p:sldId id="265" r:id="rId9"/>
    <p:sldId id="274" r:id="rId10"/>
    <p:sldId id="270" r:id="rId11"/>
    <p:sldId id="266" r:id="rId12"/>
    <p:sldId id="271" r:id="rId13"/>
    <p:sldId id="273" r:id="rId14"/>
    <p:sldId id="275" r:id="rId15"/>
    <p:sldId id="267"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401" autoAdjust="0"/>
  </p:normalViewPr>
  <p:slideViewPr>
    <p:cSldViewPr>
      <p:cViewPr varScale="1">
        <p:scale>
          <a:sx n="60" d="100"/>
          <a:sy n="60" d="100"/>
        </p:scale>
        <p:origin x="1686" y="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6" name="Group 5"/>
          <p:cNvGrpSpPr/>
          <p:nvPr/>
        </p:nvGrpSpPr>
        <p:grpSpPr>
          <a:xfrm>
            <a:off x="-1588" y="0"/>
            <a:ext cx="9145588" cy="6860798"/>
            <a:chOff x="-1588" y="0"/>
            <a:chExt cx="9145588" cy="6860798"/>
          </a:xfrm>
        </p:grpSpPr>
        <p:sp>
          <p:nvSpPr>
            <p:cNvPr id="9" name="Rectangle 8"/>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Oval 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866440" y="2226503"/>
            <a:ext cx="5917679" cy="2550877"/>
          </a:xfrm>
        </p:spPr>
        <p:txBody>
          <a:bodyPr anchor="b"/>
          <a:lstStyle>
            <a:lvl1pPr>
              <a:defRPr sz="4800"/>
            </a:lvl1pPr>
          </a:lstStyle>
          <a:p>
            <a:r>
              <a:rPr lang="en-US"/>
              <a:t>Click to edit Master title style</a:t>
            </a:r>
            <a:endParaRPr lang="en-US" dirty="0"/>
          </a:p>
        </p:txBody>
      </p:sp>
      <p:sp>
        <p:nvSpPr>
          <p:cNvPr id="3" name="Subtitle 2"/>
          <p:cNvSpPr>
            <a:spLocks noGrp="1"/>
          </p:cNvSpPr>
          <p:nvPr>
            <p:ph type="subTitle" idx="1"/>
          </p:nvPr>
        </p:nvSpPr>
        <p:spPr>
          <a:xfrm>
            <a:off x="866440" y="4777380"/>
            <a:ext cx="5917679"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7498080" y="1828800"/>
            <a:ext cx="990599" cy="228659"/>
          </a:xfrm>
        </p:spPr>
        <p:txBody>
          <a:bodyPr anchor="t"/>
          <a:lstStyle>
            <a:lvl1pPr algn="l">
              <a:defRPr b="0" i="0">
                <a:solidFill>
                  <a:schemeClr val="bg1">
                    <a:alpha val="60000"/>
                  </a:schemeClr>
                </a:solidFill>
              </a:defRPr>
            </a:lvl1pPr>
          </a:lstStyle>
          <a:p>
            <a:fld id="{1D8BD707-D9CF-40AE-B4C6-C98DA3205C09}" type="datetimeFigureOut">
              <a:rPr lang="en-US" smtClean="0"/>
              <a:pPr/>
              <a:t>12/21/2021</a:t>
            </a:fld>
            <a:endParaRPr lang="en-US"/>
          </a:p>
        </p:txBody>
      </p:sp>
      <p:sp>
        <p:nvSpPr>
          <p:cNvPr id="5" name="Footer Placeholder 4"/>
          <p:cNvSpPr>
            <a:spLocks noGrp="1"/>
          </p:cNvSpPr>
          <p:nvPr>
            <p:ph type="ftr" sz="quarter" idx="11"/>
          </p:nvPr>
        </p:nvSpPr>
        <p:spPr bwMode="gray">
          <a:xfrm rot="5400000">
            <a:off x="6236208" y="3264408"/>
            <a:ext cx="3859795" cy="228660"/>
          </a:xfrm>
        </p:spPr>
        <p:txBody>
          <a:bodyPr/>
          <a:lstStyle>
            <a:lvl1pPr>
              <a:defRPr b="0" i="0">
                <a:solidFill>
                  <a:schemeClr val="bg1">
                    <a:alpha val="60000"/>
                  </a:schemeClr>
                </a:solidFill>
              </a:defRPr>
            </a:lvl1pPr>
          </a:lstStyle>
          <a:p>
            <a:endParaRPr lang="en-US"/>
          </a:p>
        </p:txBody>
      </p:sp>
      <p:sp>
        <p:nvSpPr>
          <p:cNvPr id="11" name="Rectangle 10"/>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119562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10204164">
              <a:off x="426788" y="4564241"/>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Rectangle 15"/>
            <p:cNvSpPr/>
            <p:nvPr/>
          </p:nvSpPr>
          <p:spPr>
            <a:xfrm>
              <a:off x="421503" y="402165"/>
              <a:ext cx="8327939" cy="314113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rot="10800000">
              <a:off x="485023" y="2670079"/>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20"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1" y="4961454"/>
            <a:ext cx="642200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1" y="685800"/>
            <a:ext cx="6422004"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866440" y="5528192"/>
            <a:ext cx="6422004"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6" name="Footer Placeholder 5"/>
          <p:cNvSpPr>
            <a:spLocks noGrp="1"/>
          </p:cNvSpPr>
          <p:nvPr>
            <p:ph type="ftr" sz="quarter" idx="11"/>
          </p:nvPr>
        </p:nvSpPr>
        <p:spPr/>
        <p:txBody>
          <a:bodyPr/>
          <a:lstStyle/>
          <a:p>
            <a:endParaRPr lang="en-US"/>
          </a:p>
        </p:txBody>
      </p:sp>
      <p:sp>
        <p:nvSpPr>
          <p:cNvPr id="10" name="Rectangle 9"/>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084466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3" name="Group 2"/>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21010068">
              <a:off x="6359946" y="2780895"/>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Rectangle 8"/>
            <p:cNvSpPr/>
            <p:nvPr/>
          </p:nvSpPr>
          <p:spPr>
            <a:xfrm>
              <a:off x="485023" y="4343399"/>
              <a:ext cx="8182128" cy="21124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a:off x="485023" y="2854646"/>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927100"/>
            <a:ext cx="6422005" cy="1692720"/>
          </a:xfrm>
        </p:spPr>
        <p:txBody>
          <a:bodyPr/>
          <a:lstStyle>
            <a:lvl1pPr>
              <a:defRPr sz="3600"/>
            </a:lvl1pPr>
          </a:lstStyle>
          <a:p>
            <a:r>
              <a:rPr lang="en-US"/>
              <a:t>Click to edit Master title style</a:t>
            </a:r>
            <a:endParaRPr lang="en-US" dirty="0"/>
          </a:p>
        </p:txBody>
      </p:sp>
      <p:sp>
        <p:nvSpPr>
          <p:cNvPr id="13" name="Text Placeholder 3"/>
          <p:cNvSpPr>
            <a:spLocks noGrp="1"/>
          </p:cNvSpPr>
          <p:nvPr>
            <p:ph type="body" sz="half" idx="2"/>
          </p:nvPr>
        </p:nvSpPr>
        <p:spPr>
          <a:xfrm>
            <a:off x="866440" y="3488023"/>
            <a:ext cx="6422005" cy="2536857"/>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8" name="Rectangle 7"/>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1543215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21010068">
              <a:off x="6359946" y="4309201"/>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10"/>
            <p:cNvSpPr/>
            <p:nvPr/>
          </p:nvSpPr>
          <p:spPr bwMode="gray">
            <a:xfrm>
              <a:off x="485023" y="4381500"/>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24"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3" name="TextBox 22"/>
          <p:cNvSpPr txBox="1"/>
          <p:nvPr/>
        </p:nvSpPr>
        <p:spPr bwMode="gray">
          <a:xfrm>
            <a:off x="647430" y="651690"/>
            <a:ext cx="601591" cy="1323439"/>
          </a:xfrm>
          <a:prstGeom prst="rect">
            <a:avLst/>
          </a:prstGeom>
          <a:noFill/>
        </p:spPr>
        <p:txBody>
          <a:bodyPr wrap="square" rtlCol="0">
            <a:spAutoFit/>
          </a:bodyPr>
          <a:lstStyle/>
          <a:p>
            <a:pPr algn="r"/>
            <a:r>
              <a:rPr lang="en-US" sz="8000" b="0" i="0" dirty="0">
                <a:solidFill>
                  <a:schemeClr val="accent1">
                    <a:lumMod val="60000"/>
                    <a:lumOff val="40000"/>
                  </a:schemeClr>
                </a:solidFill>
                <a:latin typeface="Arial"/>
                <a:cs typeface="Arial"/>
              </a:rPr>
              <a:t>“</a:t>
            </a:r>
          </a:p>
        </p:txBody>
      </p:sp>
      <p:sp>
        <p:nvSpPr>
          <p:cNvPr id="14" name="TextBox 13"/>
          <p:cNvSpPr txBox="1"/>
          <p:nvPr/>
        </p:nvSpPr>
        <p:spPr bwMode="gray">
          <a:xfrm>
            <a:off x="7069418" y="2900292"/>
            <a:ext cx="619063" cy="1323439"/>
          </a:xfrm>
          <a:prstGeom prst="rect">
            <a:avLst/>
          </a:prstGeom>
          <a:noFill/>
        </p:spPr>
        <p:txBody>
          <a:bodyPr wrap="square" rtlCol="0">
            <a:spAutoFit/>
          </a:bodyPr>
          <a:lstStyle/>
          <a:p>
            <a:pPr algn="r"/>
            <a:r>
              <a:rPr lang="en-US" sz="80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128060" y="927099"/>
            <a:ext cx="6160385" cy="2882179"/>
          </a:xfrm>
        </p:spPr>
        <p:txBody>
          <a:bodyPr anchor="ctr"/>
          <a:lstStyle>
            <a:lvl1pPr>
              <a:defRPr sz="3600"/>
            </a:lvl1pPr>
          </a:lstStyle>
          <a:p>
            <a:r>
              <a:rPr lang="en-US"/>
              <a:t>Click to edit Master title style</a:t>
            </a:r>
            <a:endParaRPr lang="en-US" dirty="0"/>
          </a:p>
        </p:txBody>
      </p:sp>
      <p:sp>
        <p:nvSpPr>
          <p:cNvPr id="17" name="Text Placeholder 3"/>
          <p:cNvSpPr>
            <a:spLocks noGrp="1"/>
          </p:cNvSpPr>
          <p:nvPr>
            <p:ph type="body" sz="half" idx="13"/>
          </p:nvPr>
        </p:nvSpPr>
        <p:spPr bwMode="gray">
          <a:xfrm>
            <a:off x="1387278" y="3809278"/>
            <a:ext cx="5646143" cy="333113"/>
          </a:xfrm>
        </p:spPr>
        <p:txBody>
          <a:bodyPr>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6" name="Text Placeholder 3"/>
          <p:cNvSpPr>
            <a:spLocks noGrp="1"/>
          </p:cNvSpPr>
          <p:nvPr>
            <p:ph type="body" sz="half" idx="2"/>
          </p:nvPr>
        </p:nvSpPr>
        <p:spPr>
          <a:xfrm>
            <a:off x="866440" y="5000816"/>
            <a:ext cx="6343673" cy="1010619"/>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7965047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1588" y="0"/>
            <a:ext cx="9145588" cy="6860798"/>
            <a:chOff x="-1588" y="0"/>
            <a:chExt cx="9145588" cy="6860798"/>
          </a:xfrm>
        </p:grpSpPr>
        <p:sp>
          <p:nvSpPr>
            <p:cNvPr id="10" name="Rectangle 9"/>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p:nvPr/>
          </p:nvSpPr>
          <p:spPr bwMode="gray">
            <a:xfrm rot="21010068">
              <a:off x="6359946" y="431124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7"/>
            <p:cNvSpPr/>
            <p:nvPr/>
          </p:nvSpPr>
          <p:spPr bwMode="gray">
            <a:xfrm>
              <a:off x="485023" y="4381500"/>
              <a:ext cx="8182128" cy="2130508"/>
            </a:xfrm>
            <a:custGeom>
              <a:avLst/>
              <a:gdLst/>
              <a:ahLst/>
              <a:cxnLst/>
              <a:rect l="l" t="t" r="r" b="b"/>
              <a:pathLst>
                <a:path w="10000" h="9621">
                  <a:moveTo>
                    <a:pt x="0" y="0"/>
                  </a:moveTo>
                  <a:lnTo>
                    <a:pt x="0" y="2411"/>
                  </a:lnTo>
                  <a:lnTo>
                    <a:pt x="0" y="9586"/>
                  </a:lnTo>
                  <a:lnTo>
                    <a:pt x="0" y="9621"/>
                  </a:lnTo>
                  <a:lnTo>
                    <a:pt x="10000" y="9585"/>
                  </a:lnTo>
                  <a:cubicBezTo>
                    <a:pt x="9997" y="8144"/>
                    <a:pt x="10003" y="9571"/>
                    <a:pt x="10000" y="9586"/>
                  </a:cubicBezTo>
                  <a:cubicBezTo>
                    <a:pt x="9997" y="7194"/>
                    <a:pt x="9993" y="4803"/>
                    <a:pt x="9990" y="2411"/>
                  </a:cubicBezTo>
                  <a:lnTo>
                    <a:pt x="9990" y="0"/>
                  </a:lnTo>
                  <a:lnTo>
                    <a:pt x="9990" y="0"/>
                  </a:lnTo>
                  <a:lnTo>
                    <a:pt x="9534" y="253"/>
                  </a:lnTo>
                  <a:lnTo>
                    <a:pt x="9084" y="477"/>
                  </a:lnTo>
                  <a:lnTo>
                    <a:pt x="8628" y="669"/>
                  </a:lnTo>
                  <a:lnTo>
                    <a:pt x="8177" y="847"/>
                  </a:lnTo>
                  <a:lnTo>
                    <a:pt x="7726" y="984"/>
                  </a:lnTo>
                  <a:lnTo>
                    <a:pt x="7279" y="1087"/>
                  </a:lnTo>
                  <a:lnTo>
                    <a:pt x="6832" y="1176"/>
                  </a:lnTo>
                  <a:lnTo>
                    <a:pt x="6393" y="1236"/>
                  </a:lnTo>
                  <a:lnTo>
                    <a:pt x="5962" y="1279"/>
                  </a:lnTo>
                  <a:lnTo>
                    <a:pt x="5534" y="1294"/>
                  </a:lnTo>
                  <a:lnTo>
                    <a:pt x="5120" y="1294"/>
                  </a:lnTo>
                  <a:lnTo>
                    <a:pt x="4709" y="1294"/>
                  </a:lnTo>
                  <a:lnTo>
                    <a:pt x="4311" y="1266"/>
                  </a:lnTo>
                  <a:lnTo>
                    <a:pt x="3923" y="1221"/>
                  </a:lnTo>
                  <a:lnTo>
                    <a:pt x="3548" y="1161"/>
                  </a:lnTo>
                  <a:lnTo>
                    <a:pt x="3187" y="1101"/>
                  </a:lnTo>
                  <a:lnTo>
                    <a:pt x="2840" y="1026"/>
                  </a:lnTo>
                  <a:lnTo>
                    <a:pt x="2505" y="954"/>
                  </a:lnTo>
                  <a:lnTo>
                    <a:pt x="2192" y="865"/>
                  </a:lnTo>
                  <a:lnTo>
                    <a:pt x="1889" y="775"/>
                  </a:lnTo>
                  <a:lnTo>
                    <a:pt x="1346" y="579"/>
                  </a:lnTo>
                  <a:lnTo>
                    <a:pt x="882" y="400"/>
                  </a:lnTo>
                  <a:lnTo>
                    <a:pt x="511" y="253"/>
                  </a:lnTo>
                  <a:lnTo>
                    <a:pt x="234" y="118"/>
                  </a:lnTo>
                  <a:lnTo>
                    <a:pt x="0" y="0"/>
                  </a:lnTo>
                  <a:lnTo>
                    <a:pt x="0" y="0"/>
                  </a:lnTo>
                  <a:close/>
                </a:path>
              </a:pathLst>
            </a:custGeom>
            <a:solidFill>
              <a:schemeClr val="bg1"/>
            </a:solidFill>
            <a:ln>
              <a:noFill/>
            </a:ln>
          </p:spPr>
        </p:sp>
        <p:sp>
          <p:nvSpPr>
            <p:cNvPr id="17"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2057400"/>
            <a:ext cx="6422005" cy="20955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1" y="5024908"/>
            <a:ext cx="6422004" cy="994891"/>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7" name="Rectangle 6"/>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42557998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866440" y="927100"/>
            <a:ext cx="6423593" cy="709864"/>
          </a:xfrm>
        </p:spPr>
        <p:txBody>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866440" y="2489200"/>
            <a:ext cx="2313432"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Text Placeholder 3"/>
          <p:cNvSpPr>
            <a:spLocks noGrp="1"/>
          </p:cNvSpPr>
          <p:nvPr>
            <p:ph type="body" sz="half" idx="15"/>
          </p:nvPr>
        </p:nvSpPr>
        <p:spPr>
          <a:xfrm>
            <a:off x="866440" y="3147164"/>
            <a:ext cx="2313432"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405614" y="2489200"/>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Text Placeholder 3"/>
          <p:cNvSpPr>
            <a:spLocks noGrp="1"/>
          </p:cNvSpPr>
          <p:nvPr>
            <p:ph type="body" sz="half" idx="16"/>
          </p:nvPr>
        </p:nvSpPr>
        <p:spPr>
          <a:xfrm>
            <a:off x="3408471" y="3147164"/>
            <a:ext cx="2318918"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958642" y="2489200"/>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4" name="Text Placeholder 3"/>
          <p:cNvSpPr>
            <a:spLocks noGrp="1"/>
          </p:cNvSpPr>
          <p:nvPr>
            <p:ph type="body" sz="half" idx="17"/>
          </p:nvPr>
        </p:nvSpPr>
        <p:spPr>
          <a:xfrm>
            <a:off x="5960935" y="3147164"/>
            <a:ext cx="2316625" cy="2888366"/>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294530"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849521"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6802531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866440" y="927100"/>
            <a:ext cx="6345260" cy="709864"/>
          </a:xfrm>
        </p:spPr>
        <p:txBody>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866440" y="4179596"/>
            <a:ext cx="2313432"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Picture Placeholder 2"/>
          <p:cNvSpPr>
            <a:spLocks noGrp="1" noChangeAspect="1"/>
          </p:cNvSpPr>
          <p:nvPr>
            <p:ph type="pic" idx="15"/>
          </p:nvPr>
        </p:nvSpPr>
        <p:spPr>
          <a:xfrm>
            <a:off x="1019055"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8"/>
          </p:nvPr>
        </p:nvSpPr>
        <p:spPr>
          <a:xfrm>
            <a:off x="866439" y="4837558"/>
            <a:ext cx="2313432"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411125" y="4179595"/>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8" name="Picture Placeholder 2"/>
          <p:cNvSpPr>
            <a:spLocks noGrp="1" noChangeAspect="1"/>
          </p:cNvSpPr>
          <p:nvPr>
            <p:ph type="pic" idx="21"/>
          </p:nvPr>
        </p:nvSpPr>
        <p:spPr>
          <a:xfrm>
            <a:off x="3553189"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411125" y="4848208"/>
            <a:ext cx="2318918"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958642" y="4179596"/>
            <a:ext cx="2318918" cy="657962"/>
          </a:xfrm>
        </p:spPr>
        <p:txBody>
          <a:bodyPr anchor="b">
            <a:noAutofit/>
          </a:bodyPr>
          <a:lstStyle>
            <a:lvl1pPr marL="0" indent="0">
              <a:buNone/>
              <a:defRPr sz="20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9" name="Picture Placeholder 2"/>
          <p:cNvSpPr>
            <a:spLocks noGrp="1" noChangeAspect="1"/>
          </p:cNvSpPr>
          <p:nvPr>
            <p:ph type="pic" idx="22"/>
          </p:nvPr>
        </p:nvSpPr>
        <p:spPr>
          <a:xfrm>
            <a:off x="6108641" y="2489200"/>
            <a:ext cx="2015144" cy="144734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58642" y="4837558"/>
            <a:ext cx="2318918" cy="1187321"/>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0" name="Straight Connector 39"/>
          <p:cNvCxnSpPr/>
          <p:nvPr/>
        </p:nvCxnSpPr>
        <p:spPr>
          <a:xfrm>
            <a:off x="3290019"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849521" y="2489201"/>
            <a:ext cx="0" cy="354632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1031786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621301" y="6387910"/>
            <a:ext cx="990599" cy="228659"/>
          </a:xfrm>
        </p:spPr>
        <p:txBody>
          <a:bodyPr/>
          <a:lstStyle/>
          <a:p>
            <a:fld id="{1D8BD707-D9CF-40AE-B4C6-C98DA3205C09}" type="datetimeFigureOut">
              <a:rPr lang="en-US" smtClean="0"/>
              <a:pPr/>
              <a:t>12/21/2021</a:t>
            </a:fld>
            <a:endParaRPr lang="en-US"/>
          </a:p>
        </p:txBody>
      </p:sp>
      <p:sp>
        <p:nvSpPr>
          <p:cNvPr id="5" name="Footer Placeholder 4"/>
          <p:cNvSpPr>
            <a:spLocks noGrp="1"/>
          </p:cNvSpPr>
          <p:nvPr>
            <p:ph type="ftr" sz="quarter" idx="11"/>
          </p:nvPr>
        </p:nvSpPr>
        <p:spPr>
          <a:xfrm>
            <a:off x="516133" y="6387910"/>
            <a:ext cx="3859795" cy="228660"/>
          </a:xfrm>
        </p:spPr>
        <p:txBody>
          <a:bodyPr/>
          <a:lstStyle/>
          <a:p>
            <a:endParaRPr lang="en-US"/>
          </a:p>
        </p:txBody>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6959251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1588" y="0"/>
            <a:ext cx="9120420" cy="6860798"/>
            <a:chOff x="-1588" y="0"/>
            <a:chExt cx="9120420" cy="6860798"/>
          </a:xfrm>
        </p:grpSpPr>
        <p:sp>
          <p:nvSpPr>
            <p:cNvPr id="11" name="Rectangle 10"/>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Freeform 5"/>
            <p:cNvSpPr/>
            <p:nvPr/>
          </p:nvSpPr>
          <p:spPr bwMode="gray">
            <a:xfrm rot="4966650">
              <a:off x="4673046" y="5107506"/>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sp>
        <p:nvSpPr>
          <p:cNvPr id="17" name="Rectangle 16"/>
          <p:cNvSpPr/>
          <p:nvPr/>
        </p:nvSpPr>
        <p:spPr>
          <a:xfrm>
            <a:off x="414867" y="402165"/>
            <a:ext cx="46105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9"/>
          <p:cNvSpPr/>
          <p:nvPr/>
        </p:nvSpPr>
        <p:spPr bwMode="gray">
          <a:xfrm rot="5400000">
            <a:off x="1299309"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8"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 name="Vertical Title 1"/>
          <p:cNvSpPr>
            <a:spLocks noGrp="1"/>
          </p:cNvSpPr>
          <p:nvPr>
            <p:ph type="title" orient="vert"/>
          </p:nvPr>
        </p:nvSpPr>
        <p:spPr>
          <a:xfrm>
            <a:off x="6174928" y="1447799"/>
            <a:ext cx="1113516" cy="4572001"/>
          </a:xfrm>
        </p:spPr>
        <p:txBody>
          <a:bodyPr vert="eaVert" anchor="ctr"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866738" y="1447799"/>
            <a:ext cx="4416936" cy="4572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5" name="Footer Placeholder 4"/>
          <p:cNvSpPr>
            <a:spLocks noGrp="1"/>
          </p:cNvSpPr>
          <p:nvPr>
            <p:ph type="ftr" sz="quarter" idx="11"/>
          </p:nvPr>
        </p:nvSpPr>
        <p:spPr>
          <a:xfrm>
            <a:off x="538546" y="6365498"/>
            <a:ext cx="3859795" cy="228660"/>
          </a:xfrm>
        </p:spPr>
        <p:txBody>
          <a:bodyPr/>
          <a:lstStyle/>
          <a:p>
            <a:endParaRPr lang="en-US"/>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342973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65970" y="927098"/>
            <a:ext cx="6343672" cy="709865"/>
          </a:xfrm>
        </p:spPr>
        <p:txBody>
          <a:bodyPr anchor="ctr"/>
          <a:lstStyle>
            <a:lvl1pPr>
              <a:defRPr sz="32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691646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p:cNvGrpSpPr/>
          <p:nvPr/>
        </p:nvGrpSpPr>
        <p:grpSpPr>
          <a:xfrm>
            <a:off x="-1588" y="0"/>
            <a:ext cx="9145588" cy="6860798"/>
            <a:chOff x="-1588" y="0"/>
            <a:chExt cx="9145588" cy="6860798"/>
          </a:xfrm>
        </p:grpSpPr>
        <p:sp>
          <p:nvSpPr>
            <p:cNvPr id="12" name="Rectangle 11"/>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bwMode="gray">
            <a:xfrm rot="16200000">
              <a:off x="3105027"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8" name="Freeform 5"/>
            <p:cNvSpPr/>
            <p:nvPr/>
          </p:nvSpPr>
          <p:spPr bwMode="gray">
            <a:xfrm rot="15687606">
              <a:off x="3320102"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77534" y="2257588"/>
            <a:ext cx="3090672" cy="3020344"/>
          </a:xfrm>
        </p:spPr>
        <p:txBody>
          <a:bodyPr anchor="ct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5119261" y="2257588"/>
            <a:ext cx="3082516" cy="302034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5" name="Footer Placeholder 4"/>
          <p:cNvSpPr>
            <a:spLocks noGrp="1"/>
          </p:cNvSpPr>
          <p:nvPr>
            <p:ph type="ftr" sz="quarter" idx="11"/>
          </p:nvPr>
        </p:nvSpPr>
        <p:spPr/>
        <p:txBody>
          <a:bodyPr/>
          <a:lstStyle/>
          <a:p>
            <a:endParaRPr lang="en-US"/>
          </a:p>
        </p:txBody>
      </p:sp>
      <p:sp>
        <p:nvSpPr>
          <p:cNvPr id="8" name="Rectangle 7"/>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4275235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p>
            <a:r>
              <a:rPr lang="en-US"/>
              <a:t>Click to edit Master title style</a:t>
            </a:r>
            <a:endParaRPr lang="en-US" dirty="0"/>
          </a:p>
        </p:txBody>
      </p:sp>
      <p:sp>
        <p:nvSpPr>
          <p:cNvPr id="3" name="Content Placeholder 2"/>
          <p:cNvSpPr>
            <a:spLocks noGrp="1"/>
          </p:cNvSpPr>
          <p:nvPr>
            <p:ph sz="half" idx="1"/>
          </p:nvPr>
        </p:nvSpPr>
        <p:spPr>
          <a:xfrm>
            <a:off x="866440" y="2489200"/>
            <a:ext cx="3636980" cy="35306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0581" y="2489203"/>
            <a:ext cx="3636980" cy="3530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201223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69918" y="2489200"/>
            <a:ext cx="3633502" cy="759290"/>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66440" y="3248490"/>
            <a:ext cx="3636980" cy="277131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0581" y="2489200"/>
            <a:ext cx="3636979" cy="756635"/>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0581" y="3245835"/>
            <a:ext cx="3636980" cy="27739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0904212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7678616" y="295730"/>
            <a:ext cx="791308" cy="767687"/>
          </a:xfrm>
          <a:prstGeom prst="rect">
            <a:avLst/>
          </a:prstGeom>
        </p:spPr>
        <p:txBody>
          <a:bodyPr anchor="b"/>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500376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Date Placeholder 1"/>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15083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bwMode="gray">
            <a:xfrm rot="16200000">
              <a:off x="2548536"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22" name="Freeform 5"/>
            <p:cNvSpPr/>
            <p:nvPr/>
          </p:nvSpPr>
          <p:spPr bwMode="gray">
            <a:xfrm rot="15687606">
              <a:off x="2769747"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1447800"/>
            <a:ext cx="2712590" cy="1495588"/>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568927" y="1447800"/>
            <a:ext cx="3632850"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866441" y="3086845"/>
            <a:ext cx="2712589" cy="2933701"/>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6" name="Footer Placeholder 5"/>
          <p:cNvSpPr>
            <a:spLocks noGrp="1"/>
          </p:cNvSpPr>
          <p:nvPr>
            <p:ph type="ftr" sz="quarter" idx="11"/>
          </p:nvPr>
        </p:nvSpPr>
        <p:spPr/>
        <p:txBody>
          <a:bodyPr/>
          <a:lstStyle/>
          <a:p>
            <a:endParaRPr lang="en-US"/>
          </a:p>
        </p:txBody>
      </p:sp>
      <p:sp>
        <p:nvSpPr>
          <p:cNvPr id="9" name="Rectangle 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582313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1588" y="0"/>
            <a:ext cx="9145588" cy="6860798"/>
            <a:chOff x="-1588" y="0"/>
            <a:chExt cx="9145588" cy="6860798"/>
          </a:xfrm>
        </p:grpSpPr>
        <p:sp>
          <p:nvSpPr>
            <p:cNvPr id="13" name="Rectangle 12"/>
            <p:cNvSpPr/>
            <p:nvPr/>
          </p:nvSpPr>
          <p:spPr>
            <a:xfrm>
              <a:off x="0" y="0"/>
              <a:ext cx="9118832"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5283673" y="402165"/>
              <a:ext cx="346576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bwMode="gray">
            <a:xfrm rot="16200000">
              <a:off x="2852610" y="1765596"/>
              <a:ext cx="5995993" cy="3326809"/>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24" name="Freeform 5"/>
            <p:cNvSpPr/>
            <p:nvPr/>
          </p:nvSpPr>
          <p:spPr bwMode="gray">
            <a:xfrm rot="15687606">
              <a:off x="3074559" y="145837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title"/>
          </p:nvPr>
        </p:nvSpPr>
        <p:spPr>
          <a:xfrm>
            <a:off x="866440" y="1381390"/>
            <a:ext cx="2987089" cy="157480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722909" y="1320800"/>
            <a:ext cx="2791102" cy="421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0" y="3086100"/>
            <a:ext cx="2987089" cy="24511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12/21/2021</a:t>
            </a:fld>
            <a:endParaRPr lang="en-US"/>
          </a:p>
        </p:txBody>
      </p:sp>
      <p:sp>
        <p:nvSpPr>
          <p:cNvPr id="6" name="Footer Placeholder 5"/>
          <p:cNvSpPr>
            <a:spLocks noGrp="1"/>
          </p:cNvSpPr>
          <p:nvPr>
            <p:ph type="ftr" sz="quarter" idx="11"/>
          </p:nvPr>
        </p:nvSpPr>
        <p:spPr/>
        <p:txBody>
          <a:bodyPr/>
          <a:lstStyle/>
          <a:p>
            <a:endParaRPr lang="en-US"/>
          </a:p>
        </p:txBody>
      </p:sp>
      <p:sp>
        <p:nvSpPr>
          <p:cNvPr id="10" name="Rectangle 9"/>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a:xfrm>
            <a:off x="7678616" y="295730"/>
            <a:ext cx="791308" cy="767687"/>
          </a:xfrm>
          <a:prstGeom prst="rect">
            <a:avLst/>
          </a:prstGeom>
        </p:spPr>
        <p:txBody>
          <a:bodyPr/>
          <a:lstStyle>
            <a:lvl1pPr algn="ctr">
              <a:defRPr sz="28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174020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6" name="Group 5"/>
          <p:cNvGrpSpPr/>
          <p:nvPr/>
        </p:nvGrpSpPr>
        <p:grpSpPr>
          <a:xfrm>
            <a:off x="-1588" y="0"/>
            <a:ext cx="9145588" cy="6860798"/>
            <a:chOff x="-1588" y="0"/>
            <a:chExt cx="9145588" cy="6860798"/>
          </a:xfrm>
        </p:grpSpPr>
        <p:sp>
          <p:nvSpPr>
            <p:cNvPr id="14" name="Rectangle 13"/>
            <p:cNvSpPr/>
            <p:nvPr/>
          </p:nvSpPr>
          <p:spPr>
            <a:xfrm>
              <a:off x="0" y="0"/>
              <a:ext cx="9118832"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rcRect/>
              <a:stretch>
                <a:fillRect l="-16713" r="-16989"/>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629943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0"/>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5870198"/>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Freeform 5"/>
            <p:cNvSpPr/>
            <p:nvPr/>
          </p:nvSpPr>
          <p:spPr bwMode="gray">
            <a:xfrm rot="21010068">
              <a:off x="6359946" y="1790293"/>
              <a:ext cx="2377690" cy="317748"/>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5" name="Freeform 24"/>
            <p:cNvSpPr/>
            <p:nvPr/>
          </p:nvSpPr>
          <p:spPr bwMode="gray">
            <a:xfrm>
              <a:off x="485023" y="1856450"/>
              <a:ext cx="8173954" cy="4535226"/>
            </a:xfrm>
            <a:custGeom>
              <a:avLst/>
              <a:gdLst/>
              <a:ahLst/>
              <a:cxnLst/>
              <a:rect l="0" t="0" r="r" b="b"/>
              <a:pathLst>
                <a:path w="4960" h="2752">
                  <a:moveTo>
                    <a:pt x="0" y="0"/>
                  </a:moveTo>
                  <a:lnTo>
                    <a:pt x="0" y="324"/>
                  </a:lnTo>
                  <a:lnTo>
                    <a:pt x="0" y="1992"/>
                  </a:lnTo>
                  <a:lnTo>
                    <a:pt x="0" y="2752"/>
                  </a:lnTo>
                  <a:lnTo>
                    <a:pt x="4960" y="2752"/>
                  </a:lnTo>
                  <a:lnTo>
                    <a:pt x="4960" y="1992"/>
                  </a:lnTo>
                  <a:lnTo>
                    <a:pt x="4960" y="324"/>
                  </a:lnTo>
                  <a:lnTo>
                    <a:pt x="4960" y="0"/>
                  </a:lnTo>
                  <a:lnTo>
                    <a:pt x="4960" y="0"/>
                  </a:lnTo>
                  <a:lnTo>
                    <a:pt x="4734" y="34"/>
                  </a:lnTo>
                  <a:lnTo>
                    <a:pt x="4510" y="64"/>
                  </a:lnTo>
                  <a:lnTo>
                    <a:pt x="4284" y="90"/>
                  </a:lnTo>
                  <a:lnTo>
                    <a:pt x="4060" y="114"/>
                  </a:lnTo>
                  <a:lnTo>
                    <a:pt x="3836" y="132"/>
                  </a:lnTo>
                  <a:lnTo>
                    <a:pt x="3614" y="146"/>
                  </a:lnTo>
                  <a:lnTo>
                    <a:pt x="3392" y="158"/>
                  </a:lnTo>
                  <a:lnTo>
                    <a:pt x="3174" y="166"/>
                  </a:lnTo>
                  <a:lnTo>
                    <a:pt x="2960" y="172"/>
                  </a:lnTo>
                  <a:lnTo>
                    <a:pt x="2748" y="174"/>
                  </a:lnTo>
                  <a:lnTo>
                    <a:pt x="2542" y="174"/>
                  </a:lnTo>
                  <a:lnTo>
                    <a:pt x="2338" y="174"/>
                  </a:lnTo>
                  <a:lnTo>
                    <a:pt x="2140" y="170"/>
                  </a:lnTo>
                  <a:lnTo>
                    <a:pt x="1948" y="164"/>
                  </a:lnTo>
                  <a:lnTo>
                    <a:pt x="1762" y="156"/>
                  </a:lnTo>
                  <a:lnTo>
                    <a:pt x="1582" y="148"/>
                  </a:lnTo>
                  <a:lnTo>
                    <a:pt x="1410" y="138"/>
                  </a:lnTo>
                  <a:lnTo>
                    <a:pt x="1244" y="128"/>
                  </a:lnTo>
                  <a:lnTo>
                    <a:pt x="1088" y="116"/>
                  </a:lnTo>
                  <a:lnTo>
                    <a:pt x="938" y="104"/>
                  </a:lnTo>
                  <a:lnTo>
                    <a:pt x="668" y="78"/>
                  </a:lnTo>
                  <a:lnTo>
                    <a:pt x="438" y="54"/>
                  </a:lnTo>
                  <a:lnTo>
                    <a:pt x="254" y="34"/>
                  </a:lnTo>
                  <a:lnTo>
                    <a:pt x="116" y="16"/>
                  </a:lnTo>
                  <a:lnTo>
                    <a:pt x="0" y="0"/>
                  </a:lnTo>
                  <a:lnTo>
                    <a:pt x="0" y="0"/>
                  </a:lnTo>
                  <a:close/>
                </a:path>
              </a:pathLst>
            </a:custGeom>
            <a:solidFill>
              <a:schemeClr val="bg1"/>
            </a:solidFill>
            <a:ln>
              <a:noFill/>
            </a:ln>
          </p:spPr>
        </p:sp>
        <p:sp>
          <p:nvSpPr>
            <p:cNvPr id="10" name="Freeform 5"/>
            <p:cNvSpPr>
              <a:spLocks noEditPoints="1"/>
            </p:cNvSpPr>
            <p:nvPr/>
          </p:nvSpPr>
          <p:spPr bwMode="gray">
            <a:xfrm>
              <a:off x="0" y="0"/>
              <a:ext cx="9144000" cy="6858000"/>
            </a:xfrm>
            <a:custGeom>
              <a:avLst/>
              <a:gdLst/>
              <a:ahLst/>
              <a:cxnLst/>
              <a:rect l="0" t="0" r="r" b="b"/>
              <a:pathLst>
                <a:path w="5760" h="4320">
                  <a:moveTo>
                    <a:pt x="0" y="0"/>
                  </a:moveTo>
                  <a:lnTo>
                    <a:pt x="0" y="4320"/>
                  </a:lnTo>
                  <a:lnTo>
                    <a:pt x="5760" y="4320"/>
                  </a:lnTo>
                  <a:lnTo>
                    <a:pt x="5760" y="0"/>
                  </a:lnTo>
                  <a:lnTo>
                    <a:pt x="0" y="0"/>
                  </a:lnTo>
                  <a:close/>
                  <a:moveTo>
                    <a:pt x="5444" y="4004"/>
                  </a:moveTo>
                  <a:lnTo>
                    <a:pt x="324" y="4004"/>
                  </a:lnTo>
                  <a:lnTo>
                    <a:pt x="324" y="324"/>
                  </a:lnTo>
                  <a:lnTo>
                    <a:pt x="5444" y="324"/>
                  </a:lnTo>
                  <a:lnTo>
                    <a:pt x="5444" y="400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Placeholder 1"/>
          <p:cNvSpPr>
            <a:spLocks noGrp="1"/>
          </p:cNvSpPr>
          <p:nvPr>
            <p:ph type="title"/>
          </p:nvPr>
        </p:nvSpPr>
        <p:spPr bwMode="gray">
          <a:xfrm>
            <a:off x="866440" y="927099"/>
            <a:ext cx="6345260" cy="709865"/>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64382" y="2489200"/>
            <a:ext cx="6345260" cy="3530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74443" y="6365498"/>
            <a:ext cx="990599" cy="228659"/>
          </a:xfrm>
          <a:prstGeom prst="rect">
            <a:avLst/>
          </a:prstGeom>
        </p:spPr>
        <p:txBody>
          <a:bodyPr vert="horz" lIns="91440" tIns="45720" rIns="91440" bIns="45720" rtlCol="0" anchor="b"/>
          <a:lstStyle>
            <a:lvl1pPr algn="r">
              <a:defRPr sz="900" b="1" i="0">
                <a:solidFill>
                  <a:schemeClr val="accent1"/>
                </a:solidFill>
              </a:defRPr>
            </a:lvl1pPr>
          </a:lstStyle>
          <a:p>
            <a:fld id="{1D8BD707-D9CF-40AE-B4C6-C98DA3205C09}" type="datetimeFigureOut">
              <a:rPr lang="en-US" smtClean="0"/>
              <a:pPr/>
              <a:t>12/21/2021</a:t>
            </a:fld>
            <a:endParaRPr lang="en-US"/>
          </a:p>
        </p:txBody>
      </p:sp>
      <p:sp>
        <p:nvSpPr>
          <p:cNvPr id="5" name="Footer Placeholder 4"/>
          <p:cNvSpPr>
            <a:spLocks noGrp="1"/>
          </p:cNvSpPr>
          <p:nvPr>
            <p:ph type="ftr" sz="quarter" idx="3"/>
          </p:nvPr>
        </p:nvSpPr>
        <p:spPr>
          <a:xfrm>
            <a:off x="590843" y="6365497"/>
            <a:ext cx="3859795" cy="228660"/>
          </a:xfrm>
          <a:prstGeom prst="rect">
            <a:avLst/>
          </a:prstGeom>
        </p:spPr>
        <p:txBody>
          <a:bodyPr vert="horz" lIns="91440" tIns="45720" rIns="91440" bIns="45720" rtlCol="0" anchor="b"/>
          <a:lstStyle>
            <a:lvl1pPr algn="l">
              <a:defRPr sz="900" b="1" i="0">
                <a:solidFill>
                  <a:schemeClr val="accent1"/>
                </a:solidFill>
              </a:defRPr>
            </a:lvl1pPr>
          </a:lstStyle>
          <a:p>
            <a:endParaRPr lang="en-US"/>
          </a:p>
        </p:txBody>
      </p:sp>
      <p:sp>
        <p:nvSpPr>
          <p:cNvPr id="26" name="Rectangle 25"/>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Slide Number Placeholder 5"/>
          <p:cNvSpPr>
            <a:spLocks noGrp="1"/>
          </p:cNvSpPr>
          <p:nvPr>
            <p:ph type="sldNum" sz="quarter" idx="4"/>
          </p:nvPr>
        </p:nvSpPr>
        <p:spPr bwMode="gray">
          <a:xfrm>
            <a:off x="7678616" y="295730"/>
            <a:ext cx="791308" cy="767687"/>
          </a:xfrm>
          <a:prstGeom prst="rect">
            <a:avLst/>
          </a:prstGeom>
        </p:spPr>
        <p:txBody>
          <a:bodyPr anchor="b"/>
          <a:lstStyle>
            <a:lvl1pPr algn="ctr">
              <a:defRPr sz="2800">
                <a:solidFill>
                  <a:schemeClr val="bg1"/>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0628781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b="0" i="0" kern="120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685800" indent="-283464"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96012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23444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150876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18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0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225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24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199" y="4114794"/>
            <a:ext cx="7467600" cy="1470025"/>
          </a:xfrm>
        </p:spPr>
        <p:txBody>
          <a:bodyPr>
            <a:normAutofit/>
          </a:bodyPr>
          <a:lstStyle/>
          <a:p>
            <a:pPr algn="ctr"/>
            <a:r>
              <a:rPr lang="en-US" sz="3200" b="1" dirty="0">
                <a:latin typeface="Times New Roman" pitchFamily="18" charset="0"/>
                <a:cs typeface="Times New Roman" pitchFamily="18" charset="0"/>
              </a:rPr>
              <a:t>Department of Electronics &amp; Communication</a:t>
            </a:r>
          </a:p>
        </p:txBody>
      </p:sp>
      <p:sp>
        <p:nvSpPr>
          <p:cNvPr id="7" name="Title 1"/>
          <p:cNvSpPr txBox="1">
            <a:spLocks/>
          </p:cNvSpPr>
          <p:nvPr/>
        </p:nvSpPr>
        <p:spPr>
          <a:xfrm>
            <a:off x="797938" y="381000"/>
            <a:ext cx="7548123" cy="3733794"/>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2400" b="1" dirty="0">
              <a:latin typeface="Times New Roman" pitchFamily="18" charset="0"/>
              <a:cs typeface="Times New Roman" pitchFamily="18" charset="0"/>
            </a:endParaRPr>
          </a:p>
          <a:p>
            <a:endParaRPr lang="en-US" sz="2400" b="1" dirty="0">
              <a:latin typeface="Times New Roman" pitchFamily="18" charset="0"/>
              <a:cs typeface="Times New Roman" pitchFamily="18" charset="0"/>
            </a:endParaRPr>
          </a:p>
          <a:p>
            <a:r>
              <a:rPr lang="en-US" sz="4000" b="1" dirty="0">
                <a:solidFill>
                  <a:schemeClr val="bg1"/>
                </a:solidFill>
                <a:latin typeface="Times New Roman" pitchFamily="18" charset="0"/>
                <a:cs typeface="Times New Roman" pitchFamily="18" charset="0"/>
              </a:rPr>
              <a:t>Title of the Project:</a:t>
            </a:r>
          </a:p>
          <a:p>
            <a:r>
              <a:rPr lang="en-US" sz="4000" b="1" dirty="0">
                <a:solidFill>
                  <a:schemeClr val="bg1"/>
                </a:solidFill>
                <a:latin typeface="Times New Roman" pitchFamily="18" charset="0"/>
                <a:cs typeface="Times New Roman" pitchFamily="18" charset="0"/>
              </a:rPr>
              <a:t> </a:t>
            </a:r>
          </a:p>
          <a:p>
            <a:r>
              <a:rPr lang="en-US" sz="3100" b="1" u="sng" dirty="0">
                <a:solidFill>
                  <a:schemeClr val="bg1"/>
                </a:solidFill>
                <a:latin typeface="Bodoni MT" panose="02070603080606020203" pitchFamily="18" charset="0"/>
              </a:rPr>
              <a:t>IOT BASED SOIL MOISTURE MONITORING</a:t>
            </a:r>
            <a:endParaRPr lang="en-IN" sz="3100" b="1" u="sng" dirty="0">
              <a:solidFill>
                <a:schemeClr val="bg1"/>
              </a:solidFill>
              <a:latin typeface="Bodoni MT" panose="02070603080606020203" pitchFamily="18" charset="0"/>
            </a:endParaRPr>
          </a:p>
          <a:p>
            <a:endParaRPr lang="en-US" sz="2900" b="1" dirty="0">
              <a:solidFill>
                <a:schemeClr val="bg1"/>
              </a:solidFill>
              <a:latin typeface="Times New Roman" pitchFamily="18" charset="0"/>
              <a:cs typeface="Times New Roman" pitchFamily="18" charset="0"/>
            </a:endParaRPr>
          </a:p>
          <a:p>
            <a:pPr algn="l"/>
            <a:endParaRPr lang="en-US"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4234282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566733" y="762000"/>
            <a:ext cx="8010532" cy="10858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b="1" dirty="0">
                <a:solidFill>
                  <a:schemeClr val="bg1"/>
                </a:solidFill>
                <a:latin typeface="Times New Roman" pitchFamily="18" charset="0"/>
                <a:cs typeface="Times New Roman" pitchFamily="18" charset="0"/>
              </a:rPr>
              <a:t>Image of Product/System Developed till Date </a:t>
            </a:r>
            <a:r>
              <a:rPr lang="en-US" sz="2800" b="1" dirty="0">
                <a:latin typeface="Times New Roman" pitchFamily="18" charset="0"/>
                <a:cs typeface="Times New Roman" pitchFamily="18" charset="0"/>
              </a:rPr>
              <a:t>: </a:t>
            </a:r>
          </a:p>
        </p:txBody>
      </p:sp>
      <p:pic>
        <p:nvPicPr>
          <p:cNvPr id="3" name="Picture 2">
            <a:extLst>
              <a:ext uri="{FF2B5EF4-FFF2-40B4-BE49-F238E27FC236}">
                <a16:creationId xmlns:a16="http://schemas.microsoft.com/office/drawing/2014/main" id="{5B9700DC-98C6-45A0-8E44-B4877BF3F3AA}"/>
              </a:ext>
            </a:extLst>
          </p:cNvPr>
          <p:cNvPicPr>
            <a:picLocks noChangeAspect="1"/>
          </p:cNvPicPr>
          <p:nvPr/>
        </p:nvPicPr>
        <p:blipFill rotWithShape="1">
          <a:blip r:embed="rId2"/>
          <a:srcRect t="17375" b="11110"/>
          <a:stretch/>
        </p:blipFill>
        <p:spPr>
          <a:xfrm>
            <a:off x="995743" y="2057400"/>
            <a:ext cx="7152511" cy="3836343"/>
          </a:xfrm>
          <a:prstGeom prst="rect">
            <a:avLst/>
          </a:prstGeom>
        </p:spPr>
      </p:pic>
    </p:spTree>
    <p:extLst>
      <p:ext uri="{BB962C8B-B14F-4D97-AF65-F5344CB8AC3E}">
        <p14:creationId xmlns:p14="http://schemas.microsoft.com/office/powerpoint/2010/main" val="818375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09664" y="762000"/>
            <a:ext cx="6781800" cy="800219"/>
          </a:xfrm>
          <a:prstGeom prst="rect">
            <a:avLst/>
          </a:prstGeom>
        </p:spPr>
        <p:txBody>
          <a:bodyPr wrap="square">
            <a:spAutoFit/>
          </a:bodyPr>
          <a:lstStyle/>
          <a:p>
            <a:endParaRPr lang="en-US" dirty="0"/>
          </a:p>
          <a:p>
            <a:r>
              <a:rPr lang="en-US" dirty="0">
                <a:solidFill>
                  <a:schemeClr val="bg1"/>
                </a:solidFill>
              </a:rPr>
              <a:t> </a:t>
            </a:r>
            <a:r>
              <a:rPr lang="en-US" sz="2800" b="1" dirty="0">
                <a:solidFill>
                  <a:schemeClr val="bg1"/>
                </a:solidFill>
                <a:latin typeface="Times New Roman" pitchFamily="18" charset="0"/>
                <a:ea typeface="+mj-ea"/>
                <a:cs typeface="Times New Roman" pitchFamily="18" charset="0"/>
              </a:rPr>
              <a:t>Outcome of the Project &amp; Social Impact </a:t>
            </a:r>
          </a:p>
        </p:txBody>
      </p:sp>
      <p:sp>
        <p:nvSpPr>
          <p:cNvPr id="10" name="Subtitle 9">
            <a:extLst>
              <a:ext uri="{FF2B5EF4-FFF2-40B4-BE49-F238E27FC236}">
                <a16:creationId xmlns:a16="http://schemas.microsoft.com/office/drawing/2014/main" id="{60BBA59E-AF67-4655-9FD7-C5ECCB6C4FF0}"/>
              </a:ext>
            </a:extLst>
          </p:cNvPr>
          <p:cNvSpPr>
            <a:spLocks noGrp="1"/>
          </p:cNvSpPr>
          <p:nvPr>
            <p:ph type="subTitle" idx="1"/>
          </p:nvPr>
        </p:nvSpPr>
        <p:spPr>
          <a:xfrm>
            <a:off x="638953" y="1980926"/>
            <a:ext cx="7152511" cy="4106330"/>
          </a:xfrm>
        </p:spPr>
        <p:txBody>
          <a:bodyPr>
            <a:normAutofit fontScale="77500" lnSpcReduction="20000"/>
          </a:bodyPr>
          <a:lstStyle/>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Monitor Data-The primary and main advantage of this project is monitoring.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Ease of Access-Anytime one can easily gain the required information in real-time, from (almost) any location they are at. Speedy Operation.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Better Time Management.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Automation and Control.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Data Breach.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Improved productivity of staff and reduced human labor.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Efficient operation management.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Better use of resources and assets.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Cost-effective operation.</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Improved work safety.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Thorough marketing and business development.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Improved customer service and retention. </a:t>
            </a:r>
          </a:p>
          <a:p>
            <a:pPr marL="457200" indent="-457200" algn="l">
              <a:buClr>
                <a:schemeClr val="bg1"/>
              </a:buClr>
              <a:buFont typeface="Wingdings" panose="05000000000000000000" pitchFamily="2" charset="2"/>
              <a:buChar char="Ø"/>
            </a:pPr>
            <a:r>
              <a:rPr lang="en-US" dirty="0">
                <a:solidFill>
                  <a:schemeClr val="bg1"/>
                </a:solidFill>
                <a:latin typeface="Abadi Extra Light" panose="020B0204020104020204" pitchFamily="34" charset="0"/>
              </a:rPr>
              <a:t>Better business opportunities.</a:t>
            </a:r>
            <a:endParaRPr lang="en-IN" dirty="0">
              <a:solidFill>
                <a:schemeClr val="bg1"/>
              </a:solidFill>
            </a:endParaRPr>
          </a:p>
        </p:txBody>
      </p:sp>
    </p:spTree>
    <p:extLst>
      <p:ext uri="{BB962C8B-B14F-4D97-AF65-F5344CB8AC3E}">
        <p14:creationId xmlns:p14="http://schemas.microsoft.com/office/powerpoint/2010/main" val="889595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0" y="609600"/>
            <a:ext cx="8010532" cy="10858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b="1" dirty="0">
                <a:solidFill>
                  <a:schemeClr val="bg1"/>
                </a:solidFill>
                <a:latin typeface="Times New Roman" pitchFamily="18" charset="0"/>
                <a:cs typeface="Times New Roman" pitchFamily="18" charset="0"/>
              </a:rPr>
              <a:t>Price Involved in Developing a Single Unit :  </a:t>
            </a:r>
          </a:p>
        </p:txBody>
      </p:sp>
      <p:graphicFrame>
        <p:nvGraphicFramePr>
          <p:cNvPr id="2" name="Table 1"/>
          <p:cNvGraphicFramePr>
            <a:graphicFrameLocks noGrp="1"/>
          </p:cNvGraphicFramePr>
          <p:nvPr>
            <p:extLst>
              <p:ext uri="{D42A27DB-BD31-4B8C-83A1-F6EECF244321}">
                <p14:modId xmlns:p14="http://schemas.microsoft.com/office/powerpoint/2010/main" val="1275596429"/>
              </p:ext>
            </p:extLst>
          </p:nvPr>
        </p:nvGraphicFramePr>
        <p:xfrm>
          <a:off x="685800" y="1695450"/>
          <a:ext cx="7891466" cy="4534971"/>
        </p:xfrm>
        <a:graphic>
          <a:graphicData uri="http://schemas.openxmlformats.org/drawingml/2006/table">
            <a:tbl>
              <a:tblPr firstRow="1" bandRow="1">
                <a:tableStyleId>{08FB837D-C827-4EFA-A057-4D05807E0F7C}</a:tableStyleId>
              </a:tblPr>
              <a:tblGrid>
                <a:gridCol w="584553">
                  <a:extLst>
                    <a:ext uri="{9D8B030D-6E8A-4147-A177-3AD203B41FA5}">
                      <a16:colId xmlns:a16="http://schemas.microsoft.com/office/drawing/2014/main" val="20000"/>
                    </a:ext>
                  </a:extLst>
                </a:gridCol>
                <a:gridCol w="2922765">
                  <a:extLst>
                    <a:ext uri="{9D8B030D-6E8A-4147-A177-3AD203B41FA5}">
                      <a16:colId xmlns:a16="http://schemas.microsoft.com/office/drawing/2014/main" val="20001"/>
                    </a:ext>
                  </a:extLst>
                </a:gridCol>
                <a:gridCol w="1022968">
                  <a:extLst>
                    <a:ext uri="{9D8B030D-6E8A-4147-A177-3AD203B41FA5}">
                      <a16:colId xmlns:a16="http://schemas.microsoft.com/office/drawing/2014/main" val="20002"/>
                    </a:ext>
                  </a:extLst>
                </a:gridCol>
                <a:gridCol w="1388313">
                  <a:extLst>
                    <a:ext uri="{9D8B030D-6E8A-4147-A177-3AD203B41FA5}">
                      <a16:colId xmlns:a16="http://schemas.microsoft.com/office/drawing/2014/main" val="20003"/>
                    </a:ext>
                  </a:extLst>
                </a:gridCol>
                <a:gridCol w="1972867">
                  <a:extLst>
                    <a:ext uri="{9D8B030D-6E8A-4147-A177-3AD203B41FA5}">
                      <a16:colId xmlns:a16="http://schemas.microsoft.com/office/drawing/2014/main" val="20004"/>
                    </a:ext>
                  </a:extLst>
                </a:gridCol>
              </a:tblGrid>
              <a:tr h="428036">
                <a:tc>
                  <a:txBody>
                    <a:bodyPr/>
                    <a:lstStyle/>
                    <a:p>
                      <a:pPr algn="ctr"/>
                      <a:r>
                        <a:rPr lang="en-US" sz="1200" dirty="0" err="1">
                          <a:solidFill>
                            <a:schemeClr val="tx1"/>
                          </a:solidFill>
                          <a:latin typeface="Times New Roman" pitchFamily="18" charset="0"/>
                          <a:cs typeface="Times New Roman" pitchFamily="18" charset="0"/>
                        </a:rPr>
                        <a:t>SL.No</a:t>
                      </a:r>
                      <a:r>
                        <a:rPr lang="en-US" sz="1200" dirty="0">
                          <a:solidFill>
                            <a:schemeClr val="tx1"/>
                          </a:solidFill>
                          <a:latin typeface="Times New Roman" pitchFamily="18" charset="0"/>
                          <a:cs typeface="Times New Roman" pitchFamily="18" charset="0"/>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a:solidFill>
                            <a:schemeClr val="tx1"/>
                          </a:solidFill>
                          <a:latin typeface="Times New Roman" pitchFamily="18" charset="0"/>
                          <a:cs typeface="Times New Roman" pitchFamily="18" charset="0"/>
                        </a:rPr>
                        <a:t>Items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a:solidFill>
                            <a:schemeClr val="tx1"/>
                          </a:solidFill>
                          <a:latin typeface="Times New Roman" pitchFamily="18" charset="0"/>
                          <a:cs typeface="Times New Roman" pitchFamily="18" charset="0"/>
                        </a:rPr>
                        <a:t>Quantity</a:t>
                      </a:r>
                      <a:r>
                        <a:rPr lang="en-US" sz="1200" baseline="0" dirty="0">
                          <a:solidFill>
                            <a:schemeClr val="tx1"/>
                          </a:solidFill>
                          <a:latin typeface="Times New Roman" pitchFamily="18" charset="0"/>
                          <a:cs typeface="Times New Roman" pitchFamily="18" charset="0"/>
                        </a:rPr>
                        <a:t> </a:t>
                      </a:r>
                      <a:endParaRPr lang="en-US" sz="1200" dirty="0">
                        <a:solidFill>
                          <a:schemeClr val="tx1"/>
                        </a:solidFill>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err="1">
                          <a:solidFill>
                            <a:schemeClr val="tx1"/>
                          </a:solidFill>
                          <a:latin typeface="Times New Roman" pitchFamily="18" charset="0"/>
                          <a:cs typeface="Times New Roman" pitchFamily="18" charset="0"/>
                        </a:rPr>
                        <a:t>Rs</a:t>
                      </a:r>
                      <a:r>
                        <a:rPr lang="en-US" sz="1200" dirty="0">
                          <a:solidFill>
                            <a:schemeClr val="tx1"/>
                          </a:solidFill>
                          <a:latin typeface="Times New Roman" pitchFamily="18" charset="0"/>
                          <a:cs typeface="Times New Roman" pitchFamily="18"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200" dirty="0">
                          <a:solidFill>
                            <a:schemeClr val="tx1"/>
                          </a:solidFill>
                          <a:latin typeface="Times New Roman" pitchFamily="18" charset="0"/>
                          <a:cs typeface="Times New Roman" pitchFamily="18" charset="0"/>
                        </a:rPr>
                        <a:t>Justification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871577">
                <a:tc>
                  <a:txBody>
                    <a:bodyPr/>
                    <a:lstStyle/>
                    <a:p>
                      <a:pPr algn="ctr"/>
                      <a:r>
                        <a:rPr lang="en-US" dirty="0">
                          <a:latin typeface="Times New Roman" pitchFamily="18" charset="0"/>
                          <a:cs typeface="Times New Roman" pitchFamily="18"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Node </a:t>
                      </a:r>
                      <a:r>
                        <a:rPr lang="en-US" dirty="0" err="1">
                          <a:latin typeface="Times New Roman" pitchFamily="18" charset="0"/>
                          <a:cs typeface="Times New Roman" pitchFamily="18" charset="0"/>
                        </a:rPr>
                        <a:t>mcu</a:t>
                      </a:r>
                      <a:r>
                        <a:rPr lang="en-US" dirty="0">
                          <a:latin typeface="Times New Roman" pitchFamily="18" charset="0"/>
                          <a:cs typeface="Times New Roman" pitchFamily="18" charset="0"/>
                        </a:rPr>
                        <a:t> ESP8266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275 </a:t>
                      </a:r>
                      <a:r>
                        <a:rPr lang="en-US" dirty="0" err="1">
                          <a:latin typeface="Times New Roman" pitchFamily="18" charset="0"/>
                          <a:cs typeface="Times New Roman" pitchFamily="18" charset="0"/>
                        </a:rPr>
                        <a:t>rs</a:t>
                      </a: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itchFamily="18" charset="0"/>
                          <a:cs typeface="Times New Roman" pitchFamily="18" charset="0"/>
                        </a:rPr>
                        <a:t>https://play.google.com/store/apps/details?id=com.electronicscomp.app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42428">
                <a:tc>
                  <a:txBody>
                    <a:bodyPr/>
                    <a:lstStyle/>
                    <a:p>
                      <a:pPr algn="ct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871577">
                <a:tc>
                  <a:txBody>
                    <a:bodyPr/>
                    <a:lstStyle/>
                    <a:p>
                      <a:pPr algn="ctr"/>
                      <a:r>
                        <a:rPr lang="en-US" dirty="0">
                          <a:latin typeface="Times New Roman" pitchFamily="18" charset="0"/>
                          <a:cs typeface="Times New Roman" pitchFamily="18"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Soil moisture sensor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58 </a:t>
                      </a:r>
                      <a:r>
                        <a:rPr lang="en-US" dirty="0" err="1">
                          <a:latin typeface="Times New Roman" pitchFamily="18" charset="0"/>
                          <a:cs typeface="Times New Roman" pitchFamily="18" charset="0"/>
                        </a:rPr>
                        <a:t>rs</a:t>
                      </a: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itchFamily="18" charset="0"/>
                          <a:cs typeface="Times New Roman" pitchFamily="18" charset="0"/>
                        </a:rPr>
                        <a:t>https://play.google.com/store/apps/details?id=com.electronicscomp.app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42428">
                <a:tc>
                  <a:txBody>
                    <a:bodyPr/>
                    <a:lstStyle/>
                    <a:p>
                      <a:pPr algn="ct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400"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871577">
                <a:tc>
                  <a:txBody>
                    <a:bodyPr/>
                    <a:lstStyle/>
                    <a:p>
                      <a:pPr algn="ctr"/>
                      <a:r>
                        <a:rPr lang="en-US" dirty="0">
                          <a:latin typeface="Times New Roman" pitchFamily="18" charset="0"/>
                          <a:cs typeface="Times New Roman" pitchFamily="18"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Jumper wires 5 unit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45 </a:t>
                      </a:r>
                      <a:r>
                        <a:rPr lang="en-US" dirty="0" err="1">
                          <a:latin typeface="Times New Roman" pitchFamily="18" charset="0"/>
                          <a:cs typeface="Times New Roman" pitchFamily="18" charset="0"/>
                        </a:rPr>
                        <a:t>rs</a:t>
                      </a: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Times New Roman" pitchFamily="18" charset="0"/>
                          <a:cs typeface="Times New Roman" pitchFamily="18" charset="0"/>
                        </a:rPr>
                        <a:t>https://play.google.com/store/apps/details?id=com.electronicscomp.app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342428">
                <a:tc>
                  <a:txBody>
                    <a:bodyPr/>
                    <a:lstStyle/>
                    <a:p>
                      <a:endParaRPr lang="en-US">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342428">
                <a:tc gridSpan="3">
                  <a:txBody>
                    <a:bodyPr/>
                    <a:lstStyle/>
                    <a:p>
                      <a:r>
                        <a:rPr lang="en-US" dirty="0">
                          <a:latin typeface="Times New Roman" pitchFamily="18" charset="0"/>
                          <a:cs typeface="Times New Roman" pitchFamily="18" charset="0"/>
                        </a:rPr>
                        <a:t>Total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latin typeface="Times New Roman" pitchFamily="18" charset="0"/>
                          <a:cs typeface="Times New Roman" pitchFamily="18" charset="0"/>
                        </a:rPr>
                        <a:t>378 </a:t>
                      </a:r>
                      <a:r>
                        <a:rPr lang="en-US" dirty="0" err="1">
                          <a:latin typeface="Times New Roman" pitchFamily="18" charset="0"/>
                          <a:cs typeface="Times New Roman" pitchFamily="18" charset="0"/>
                        </a:rPr>
                        <a:t>rs</a:t>
                      </a:r>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latin typeface="Times New Roman" pitchFamily="18" charset="0"/>
                        <a:cs typeface="Times New Roman"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818375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9600" y="609600"/>
            <a:ext cx="8229600" cy="1231106"/>
          </a:xfrm>
          <a:prstGeom prst="rect">
            <a:avLst/>
          </a:prstGeom>
        </p:spPr>
        <p:txBody>
          <a:bodyPr wrap="square">
            <a:spAutoFit/>
          </a:bodyPr>
          <a:lstStyle/>
          <a:p>
            <a:endParaRPr lang="en-US" dirty="0"/>
          </a:p>
          <a:p>
            <a:r>
              <a:rPr lang="en-US" sz="2800" b="1" dirty="0">
                <a:solidFill>
                  <a:schemeClr val="bg1"/>
                </a:solidFill>
                <a:latin typeface="Times New Roman" pitchFamily="18" charset="0"/>
                <a:ea typeface="+mj-ea"/>
                <a:cs typeface="Times New Roman" pitchFamily="18" charset="0"/>
              </a:rPr>
              <a:t>Feasibility of Project in terms of prototype, product Development and Business application. </a:t>
            </a:r>
          </a:p>
        </p:txBody>
      </p:sp>
      <p:graphicFrame>
        <p:nvGraphicFramePr>
          <p:cNvPr id="3" name="Table 4">
            <a:extLst>
              <a:ext uri="{FF2B5EF4-FFF2-40B4-BE49-F238E27FC236}">
                <a16:creationId xmlns:a16="http://schemas.microsoft.com/office/drawing/2014/main" id="{982131DA-9A74-42AE-8053-1A1310D78F95}"/>
              </a:ext>
            </a:extLst>
          </p:cNvPr>
          <p:cNvGraphicFramePr>
            <a:graphicFrameLocks noGrp="1"/>
          </p:cNvGraphicFramePr>
          <p:nvPr>
            <p:extLst>
              <p:ext uri="{D42A27DB-BD31-4B8C-83A1-F6EECF244321}">
                <p14:modId xmlns:p14="http://schemas.microsoft.com/office/powerpoint/2010/main" val="2863307402"/>
              </p:ext>
            </p:extLst>
          </p:nvPr>
        </p:nvGraphicFramePr>
        <p:xfrm>
          <a:off x="1257682" y="2438400"/>
          <a:ext cx="6628636" cy="2331272"/>
        </p:xfrm>
        <a:graphic>
          <a:graphicData uri="http://schemas.openxmlformats.org/drawingml/2006/table">
            <a:tbl>
              <a:tblPr firstRow="1" bandRow="1">
                <a:tableStyleId>{5C22544A-7EE6-4342-B048-85BDC9FD1C3A}</a:tableStyleId>
              </a:tblPr>
              <a:tblGrid>
                <a:gridCol w="3314318">
                  <a:extLst>
                    <a:ext uri="{9D8B030D-6E8A-4147-A177-3AD203B41FA5}">
                      <a16:colId xmlns:a16="http://schemas.microsoft.com/office/drawing/2014/main" val="459905377"/>
                    </a:ext>
                  </a:extLst>
                </a:gridCol>
                <a:gridCol w="3314318">
                  <a:extLst>
                    <a:ext uri="{9D8B030D-6E8A-4147-A177-3AD203B41FA5}">
                      <a16:colId xmlns:a16="http://schemas.microsoft.com/office/drawing/2014/main" val="3721789088"/>
                    </a:ext>
                  </a:extLst>
                </a:gridCol>
              </a:tblGrid>
              <a:tr h="582818">
                <a:tc>
                  <a:txBody>
                    <a:bodyPr/>
                    <a:lstStyle/>
                    <a:p>
                      <a:pPr algn="ctr"/>
                      <a:r>
                        <a:rPr lang="en-US" dirty="0"/>
                        <a:t>Attributes</a:t>
                      </a:r>
                      <a:endParaRPr lang="en-IN" dirty="0"/>
                    </a:p>
                  </a:txBody>
                  <a:tcPr/>
                </a:tc>
                <a:tc>
                  <a:txBody>
                    <a:bodyPr/>
                    <a:lstStyle/>
                    <a:p>
                      <a:pPr algn="ctr"/>
                      <a:r>
                        <a:rPr lang="en-US" dirty="0"/>
                        <a:t>Score (0-10)</a:t>
                      </a:r>
                      <a:endParaRPr lang="en-IN" dirty="0"/>
                    </a:p>
                  </a:txBody>
                  <a:tcPr/>
                </a:tc>
                <a:extLst>
                  <a:ext uri="{0D108BD9-81ED-4DB2-BD59-A6C34878D82A}">
                    <a16:rowId xmlns:a16="http://schemas.microsoft.com/office/drawing/2014/main" val="3071835401"/>
                  </a:ext>
                </a:extLst>
              </a:tr>
              <a:tr h="582818">
                <a:tc>
                  <a:txBody>
                    <a:bodyPr/>
                    <a:lstStyle/>
                    <a:p>
                      <a:pPr algn="ctr"/>
                      <a:r>
                        <a:rPr lang="en-US" dirty="0"/>
                        <a:t>Prototype</a:t>
                      </a:r>
                      <a:endParaRPr lang="en-IN" dirty="0"/>
                    </a:p>
                  </a:txBody>
                  <a:tcPr/>
                </a:tc>
                <a:tc>
                  <a:txBody>
                    <a:bodyPr/>
                    <a:lstStyle/>
                    <a:p>
                      <a:pPr algn="ctr"/>
                      <a:r>
                        <a:rPr lang="en-US" dirty="0"/>
                        <a:t>4</a:t>
                      </a:r>
                      <a:endParaRPr lang="en-IN" dirty="0"/>
                    </a:p>
                  </a:txBody>
                  <a:tcPr/>
                </a:tc>
                <a:extLst>
                  <a:ext uri="{0D108BD9-81ED-4DB2-BD59-A6C34878D82A}">
                    <a16:rowId xmlns:a16="http://schemas.microsoft.com/office/drawing/2014/main" val="2253565284"/>
                  </a:ext>
                </a:extLst>
              </a:tr>
              <a:tr h="582818">
                <a:tc>
                  <a:txBody>
                    <a:bodyPr/>
                    <a:lstStyle/>
                    <a:p>
                      <a:pPr algn="ctr"/>
                      <a:r>
                        <a:rPr lang="en-US" dirty="0"/>
                        <a:t>Product Development</a:t>
                      </a:r>
                      <a:endParaRPr lang="en-IN" dirty="0"/>
                    </a:p>
                  </a:txBody>
                  <a:tcPr/>
                </a:tc>
                <a:tc>
                  <a:txBody>
                    <a:bodyPr/>
                    <a:lstStyle/>
                    <a:p>
                      <a:pPr algn="ctr"/>
                      <a:r>
                        <a:rPr lang="en-US" dirty="0"/>
                        <a:t>7</a:t>
                      </a:r>
                      <a:endParaRPr lang="en-IN" dirty="0"/>
                    </a:p>
                  </a:txBody>
                  <a:tcPr/>
                </a:tc>
                <a:extLst>
                  <a:ext uri="{0D108BD9-81ED-4DB2-BD59-A6C34878D82A}">
                    <a16:rowId xmlns:a16="http://schemas.microsoft.com/office/drawing/2014/main" val="4132300125"/>
                  </a:ext>
                </a:extLst>
              </a:tr>
              <a:tr h="582818">
                <a:tc>
                  <a:txBody>
                    <a:bodyPr/>
                    <a:lstStyle/>
                    <a:p>
                      <a:pPr algn="ctr"/>
                      <a:r>
                        <a:rPr lang="en-US" dirty="0"/>
                        <a:t>Business Application</a:t>
                      </a:r>
                      <a:endParaRPr lang="en-IN" dirty="0"/>
                    </a:p>
                  </a:txBody>
                  <a:tcPr/>
                </a:tc>
                <a:tc>
                  <a:txBody>
                    <a:bodyPr/>
                    <a:lstStyle/>
                    <a:p>
                      <a:pPr algn="ctr"/>
                      <a:r>
                        <a:rPr lang="en-US" dirty="0"/>
                        <a:t>N/A</a:t>
                      </a:r>
                      <a:endParaRPr lang="en-IN" dirty="0"/>
                    </a:p>
                  </a:txBody>
                  <a:tcPr/>
                </a:tc>
                <a:extLst>
                  <a:ext uri="{0D108BD9-81ED-4DB2-BD59-A6C34878D82A}">
                    <a16:rowId xmlns:a16="http://schemas.microsoft.com/office/drawing/2014/main" val="3896354109"/>
                  </a:ext>
                </a:extLst>
              </a:tr>
            </a:tbl>
          </a:graphicData>
        </a:graphic>
      </p:graphicFrame>
    </p:spTree>
    <p:extLst>
      <p:ext uri="{BB962C8B-B14F-4D97-AF65-F5344CB8AC3E}">
        <p14:creationId xmlns:p14="http://schemas.microsoft.com/office/powerpoint/2010/main" val="87085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9600" y="353757"/>
            <a:ext cx="7543800" cy="800219"/>
          </a:xfrm>
          <a:prstGeom prst="rect">
            <a:avLst/>
          </a:prstGeom>
        </p:spPr>
        <p:txBody>
          <a:bodyPr wrap="square">
            <a:spAutoFit/>
          </a:bodyPr>
          <a:lstStyle/>
          <a:p>
            <a:endParaRPr lang="en-US" dirty="0"/>
          </a:p>
          <a:p>
            <a:r>
              <a:rPr lang="en-US" sz="2800" b="1" dirty="0">
                <a:solidFill>
                  <a:schemeClr val="bg1"/>
                </a:solidFill>
                <a:latin typeface="Times New Roman" pitchFamily="18" charset="0"/>
                <a:ea typeface="+mj-ea"/>
                <a:cs typeface="Times New Roman" pitchFamily="18" charset="0"/>
              </a:rPr>
              <a:t>Future Scope</a:t>
            </a:r>
          </a:p>
        </p:txBody>
      </p:sp>
      <p:sp>
        <p:nvSpPr>
          <p:cNvPr id="3" name="Subtitle 2">
            <a:extLst>
              <a:ext uri="{FF2B5EF4-FFF2-40B4-BE49-F238E27FC236}">
                <a16:creationId xmlns:a16="http://schemas.microsoft.com/office/drawing/2014/main" id="{D1B16381-407E-4C80-9EFF-7329D8B4BEB4}"/>
              </a:ext>
            </a:extLst>
          </p:cNvPr>
          <p:cNvSpPr>
            <a:spLocks noGrp="1"/>
          </p:cNvSpPr>
          <p:nvPr>
            <p:ph type="subTitle" idx="1"/>
          </p:nvPr>
        </p:nvSpPr>
        <p:spPr>
          <a:xfrm>
            <a:off x="533400" y="1295400"/>
            <a:ext cx="8077200" cy="4825584"/>
          </a:xfrm>
        </p:spPr>
        <p:txBody>
          <a:bodyPr>
            <a:noAutofit/>
          </a:bodyPr>
          <a:lstStyle/>
          <a:p>
            <a:pPr marL="285750" indent="-285750" algn="l">
              <a:buClr>
                <a:schemeClr val="bg1"/>
              </a:buClr>
              <a:buFont typeface="Wingdings" panose="05000000000000000000" pitchFamily="2" charset="2"/>
              <a:buChar char="Ø"/>
            </a:pPr>
            <a:r>
              <a:rPr lang="en-US" sz="1300" dirty="0">
                <a:solidFill>
                  <a:schemeClr val="bg1"/>
                </a:solidFill>
                <a:latin typeface="Abadi Extra Light" panose="020B0204020104020204" pitchFamily="34" charset="0"/>
              </a:rPr>
              <a:t>The expansion of mobile platform to iOS (iPhone operating System) as most of the systems is not supporting android application because of not getting full platform support from hardware board. </a:t>
            </a:r>
          </a:p>
          <a:p>
            <a:pPr marL="285750" indent="-285750" algn="l">
              <a:buClr>
                <a:schemeClr val="bg1"/>
              </a:buClr>
              <a:buFont typeface="Wingdings" panose="05000000000000000000" pitchFamily="2" charset="2"/>
              <a:buChar char="Ø"/>
            </a:pPr>
            <a:r>
              <a:rPr lang="en-US" sz="1300" dirty="0">
                <a:solidFill>
                  <a:schemeClr val="bg1"/>
                </a:solidFill>
                <a:latin typeface="Abadi Extra Light" panose="020B0204020104020204" pitchFamily="34" charset="0"/>
              </a:rPr>
              <a:t>A user can understand the module perfectly for this a speech-to-text module can be integrated so that the user can interact verbally. </a:t>
            </a:r>
          </a:p>
          <a:p>
            <a:pPr marL="285750" indent="-285750" algn="l">
              <a:buClr>
                <a:schemeClr val="bg1"/>
              </a:buClr>
              <a:buFont typeface="Wingdings" panose="05000000000000000000" pitchFamily="2" charset="2"/>
              <a:buChar char="Ø"/>
            </a:pPr>
            <a:r>
              <a:rPr lang="en-US" sz="1300" dirty="0">
                <a:solidFill>
                  <a:schemeClr val="bg1"/>
                </a:solidFill>
                <a:latin typeface="Abadi Extra Light" panose="020B0204020104020204" pitchFamily="34" charset="0"/>
              </a:rPr>
              <a:t>A voice recognition system could be added as a new feature.</a:t>
            </a:r>
          </a:p>
          <a:p>
            <a:pPr marL="285750" indent="-285750" algn="l">
              <a:buClr>
                <a:schemeClr val="bg1"/>
              </a:buClr>
              <a:buFont typeface="Wingdings" panose="05000000000000000000" pitchFamily="2" charset="2"/>
              <a:buChar char="Ø"/>
            </a:pPr>
            <a:r>
              <a:rPr lang="en-US" sz="1300" dirty="0">
                <a:solidFill>
                  <a:schemeClr val="bg1"/>
                </a:solidFill>
                <a:latin typeface="Abadi Extra Light" panose="020B0204020104020204" pitchFamily="34" charset="0"/>
              </a:rPr>
              <a:t> As security is the most essential element of any module so for that purpose a low-cost camera can be added for the feature of face recognition which can improve the security. </a:t>
            </a:r>
          </a:p>
          <a:p>
            <a:pPr marL="285750" indent="-285750" algn="l">
              <a:buClr>
                <a:schemeClr val="bg1"/>
              </a:buClr>
              <a:buFont typeface="Wingdings" panose="05000000000000000000" pitchFamily="2" charset="2"/>
              <a:buChar char="Ø"/>
            </a:pPr>
            <a:r>
              <a:rPr lang="en-US" sz="1300" dirty="0">
                <a:solidFill>
                  <a:schemeClr val="bg1"/>
                </a:solidFill>
                <a:latin typeface="Abadi Extra Light" panose="020B0204020104020204" pitchFamily="34" charset="0"/>
              </a:rPr>
              <a:t>A sensor like heartbeat sensor could be added to this system which may help in checking the heartbeat of the patient in case of an emergency and would serve a great deal. </a:t>
            </a:r>
          </a:p>
          <a:p>
            <a:pPr marL="285750" indent="-285750" algn="l">
              <a:buClr>
                <a:schemeClr val="bg1"/>
              </a:buClr>
              <a:buFont typeface="Wingdings" panose="05000000000000000000" pitchFamily="2" charset="2"/>
              <a:buChar char="Ø"/>
            </a:pPr>
            <a:r>
              <a:rPr lang="en-US" sz="1300" dirty="0">
                <a:solidFill>
                  <a:schemeClr val="bg1"/>
                </a:solidFill>
                <a:latin typeface="Abadi Extra Light" panose="020B0204020104020204" pitchFamily="34" charset="0"/>
              </a:rPr>
              <a:t>Improvement in the lifestyle of a user can be suggested through the implementation of machine learning algorithms which would track sleep patterns and activity of the user etc. </a:t>
            </a:r>
          </a:p>
          <a:p>
            <a:pPr marL="285750" indent="-285750" algn="l">
              <a:buClr>
                <a:schemeClr val="bg1"/>
              </a:buClr>
              <a:buFont typeface="Wingdings" panose="05000000000000000000" pitchFamily="2" charset="2"/>
              <a:buChar char="Ø"/>
            </a:pPr>
            <a:r>
              <a:rPr lang="en-US" sz="1300" dirty="0">
                <a:solidFill>
                  <a:schemeClr val="bg1"/>
                </a:solidFill>
                <a:latin typeface="Abadi Extra Light" panose="020B0204020104020204" pitchFamily="34" charset="0"/>
              </a:rPr>
              <a:t>Future IOT sensors must have enhanced security to prevent cyber-attacks which can be prevented by implementing number of security features in IOT sensor hardware and stack and by adding more layers of security which include private keys, number generators etc. which would keep the attackers away from breaching the network. </a:t>
            </a:r>
          </a:p>
          <a:p>
            <a:pPr marL="285750" indent="-285750" algn="l">
              <a:buClr>
                <a:schemeClr val="bg1"/>
              </a:buClr>
              <a:buFont typeface="Wingdings" panose="05000000000000000000" pitchFamily="2" charset="2"/>
              <a:buChar char="Ø"/>
            </a:pPr>
            <a:r>
              <a:rPr lang="en-US" sz="1300" dirty="0">
                <a:solidFill>
                  <a:schemeClr val="bg1"/>
                </a:solidFill>
                <a:latin typeface="Abadi Extra Light" panose="020B0204020104020204" pitchFamily="34" charset="0"/>
              </a:rPr>
              <a:t>Features such as power monitoring of appliances and temperature control could be added. </a:t>
            </a:r>
          </a:p>
          <a:p>
            <a:pPr marL="285750" indent="-285750" algn="l">
              <a:buClr>
                <a:schemeClr val="bg1"/>
              </a:buClr>
              <a:buFont typeface="Wingdings" panose="05000000000000000000" pitchFamily="2" charset="2"/>
              <a:buChar char="Ø"/>
            </a:pPr>
            <a:r>
              <a:rPr lang="en-US" sz="1300" dirty="0">
                <a:solidFill>
                  <a:schemeClr val="bg1"/>
                </a:solidFill>
                <a:latin typeface="Abadi Extra Light" panose="020B0204020104020204" pitchFamily="34" charset="0"/>
              </a:rPr>
              <a:t>The inclusion of GUI interface could create more attraction of the project</a:t>
            </a:r>
            <a:endParaRPr lang="en-IN" sz="13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33235186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33700" y="2286000"/>
            <a:ext cx="3276600" cy="1470025"/>
          </a:xfrm>
        </p:spPr>
        <p:txBody>
          <a:bodyPr/>
          <a:lstStyle/>
          <a:p>
            <a:r>
              <a:rPr lang="en-US" b="1" dirty="0">
                <a:latin typeface="Times New Roman" pitchFamily="18" charset="0"/>
                <a:cs typeface="Times New Roman" pitchFamily="18" charset="0"/>
              </a:rPr>
              <a:t>Thank You</a:t>
            </a:r>
          </a:p>
        </p:txBody>
      </p:sp>
    </p:spTree>
    <p:extLst>
      <p:ext uri="{BB962C8B-B14F-4D97-AF65-F5344CB8AC3E}">
        <p14:creationId xmlns:p14="http://schemas.microsoft.com/office/powerpoint/2010/main" val="413195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800" y="274854"/>
            <a:ext cx="8229600" cy="1143000"/>
          </a:xfrm>
        </p:spPr>
        <p:txBody>
          <a:bodyPr>
            <a:normAutofit/>
          </a:bodyPr>
          <a:lstStyle/>
          <a:p>
            <a:r>
              <a:rPr lang="en-US" sz="2800" dirty="0">
                <a:latin typeface="Times New Roman" pitchFamily="18" charset="0"/>
                <a:cs typeface="Times New Roman" pitchFamily="18" charset="0"/>
              </a:rPr>
              <a:t>Team Members &amp; Mentors</a:t>
            </a:r>
          </a:p>
        </p:txBody>
      </p:sp>
      <p:sp>
        <p:nvSpPr>
          <p:cNvPr id="4" name="Rectangle 3"/>
          <p:cNvSpPr/>
          <p:nvPr/>
        </p:nvSpPr>
        <p:spPr>
          <a:xfrm>
            <a:off x="3555813" y="1823604"/>
            <a:ext cx="1371600" cy="1524000"/>
          </a:xfrm>
          <a:prstGeom prst="rect">
            <a:avLst/>
          </a:prstGeom>
          <a:solidFill>
            <a:schemeClr val="accent6">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p:cNvSpPr txBox="1">
            <a:spLocks/>
          </p:cNvSpPr>
          <p:nvPr/>
        </p:nvSpPr>
        <p:spPr>
          <a:xfrm>
            <a:off x="5935127" y="3335866"/>
            <a:ext cx="2043546" cy="606136"/>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b="1" dirty="0">
                <a:latin typeface="Times New Roman" pitchFamily="18" charset="0"/>
                <a:cs typeface="Times New Roman" pitchFamily="18" charset="0"/>
              </a:rPr>
              <a:t>Arpan Sen</a:t>
            </a:r>
          </a:p>
        </p:txBody>
      </p:sp>
      <p:sp>
        <p:nvSpPr>
          <p:cNvPr id="9" name="Rectangle 8"/>
          <p:cNvSpPr/>
          <p:nvPr/>
        </p:nvSpPr>
        <p:spPr>
          <a:xfrm>
            <a:off x="808542" y="4202625"/>
            <a:ext cx="1371600" cy="1524000"/>
          </a:xfrm>
          <a:prstGeom prst="rect">
            <a:avLst/>
          </a:prstGeom>
          <a:solidFill>
            <a:schemeClr val="accent6">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txBox="1">
            <a:spLocks/>
          </p:cNvSpPr>
          <p:nvPr/>
        </p:nvSpPr>
        <p:spPr>
          <a:xfrm>
            <a:off x="439820" y="3279591"/>
            <a:ext cx="2043546" cy="606136"/>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b="1" dirty="0">
                <a:latin typeface="Times New Roman" pitchFamily="18" charset="0"/>
                <a:cs typeface="Times New Roman" pitchFamily="18" charset="0"/>
              </a:rPr>
              <a:t>Dipanjan Mondal </a:t>
            </a:r>
          </a:p>
        </p:txBody>
      </p:sp>
      <p:sp>
        <p:nvSpPr>
          <p:cNvPr id="11" name="Rectangle 10"/>
          <p:cNvSpPr/>
          <p:nvPr/>
        </p:nvSpPr>
        <p:spPr>
          <a:xfrm>
            <a:off x="2825103" y="4178784"/>
            <a:ext cx="1371600" cy="1524000"/>
          </a:xfrm>
          <a:prstGeom prst="rect">
            <a:avLst/>
          </a:prstGeom>
          <a:solidFill>
            <a:schemeClr val="accent6">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p:cNvSpPr txBox="1">
            <a:spLocks/>
          </p:cNvSpPr>
          <p:nvPr/>
        </p:nvSpPr>
        <p:spPr>
          <a:xfrm>
            <a:off x="2538447" y="5818372"/>
            <a:ext cx="2043546" cy="606136"/>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b="1" dirty="0" err="1">
                <a:latin typeface="Times New Roman" pitchFamily="18" charset="0"/>
                <a:cs typeface="Times New Roman" pitchFamily="18" charset="0"/>
              </a:rPr>
              <a:t>Dhairya</a:t>
            </a:r>
            <a:r>
              <a:rPr lang="en-US" sz="1800" b="1" dirty="0">
                <a:latin typeface="Times New Roman" pitchFamily="18" charset="0"/>
                <a:cs typeface="Times New Roman" pitchFamily="18" charset="0"/>
              </a:rPr>
              <a:t> Mohan Jha </a:t>
            </a:r>
          </a:p>
        </p:txBody>
      </p:sp>
      <p:sp>
        <p:nvSpPr>
          <p:cNvPr id="17" name="Rectangle 16"/>
          <p:cNvSpPr/>
          <p:nvPr/>
        </p:nvSpPr>
        <p:spPr>
          <a:xfrm>
            <a:off x="801663" y="1823604"/>
            <a:ext cx="1371600" cy="1524000"/>
          </a:xfrm>
          <a:prstGeom prst="rect">
            <a:avLst/>
          </a:prstGeom>
          <a:solidFill>
            <a:schemeClr val="accent6">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p:cNvSpPr txBox="1">
            <a:spLocks/>
          </p:cNvSpPr>
          <p:nvPr/>
        </p:nvSpPr>
        <p:spPr>
          <a:xfrm>
            <a:off x="439820" y="5818754"/>
            <a:ext cx="2043546" cy="606136"/>
          </a:xfrm>
          <a:prstGeom prst="rect">
            <a:avLst/>
          </a:prstGeom>
        </p:spPr>
        <p:txBody>
          <a:bodyPr vert="horz" lIns="91440" tIns="45720" rIns="91440" bIns="45720" rtlCol="0" anchor="ctr">
            <a:normAutofit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b="1" dirty="0">
                <a:latin typeface="Times New Roman" pitchFamily="18" charset="0"/>
                <a:cs typeface="Times New Roman" pitchFamily="18" charset="0"/>
              </a:rPr>
              <a:t>Amrita Bhattacharjee </a:t>
            </a:r>
          </a:p>
        </p:txBody>
      </p:sp>
      <p:sp>
        <p:nvSpPr>
          <p:cNvPr id="19" name="Rectangle 18"/>
          <p:cNvSpPr/>
          <p:nvPr/>
        </p:nvSpPr>
        <p:spPr>
          <a:xfrm>
            <a:off x="6293427" y="1829697"/>
            <a:ext cx="1371600" cy="1524000"/>
          </a:xfrm>
          <a:prstGeom prst="rect">
            <a:avLst/>
          </a:prstGeom>
          <a:solidFill>
            <a:schemeClr val="accent6">
              <a:lumMod val="20000"/>
              <a:lumOff val="80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p:cNvSpPr txBox="1">
            <a:spLocks/>
          </p:cNvSpPr>
          <p:nvPr/>
        </p:nvSpPr>
        <p:spPr>
          <a:xfrm>
            <a:off x="5968581" y="5679999"/>
            <a:ext cx="2043546" cy="606136"/>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b="1" dirty="0">
                <a:latin typeface="Times New Roman" pitchFamily="18" charset="0"/>
                <a:cs typeface="Times New Roman" pitchFamily="18" charset="0"/>
              </a:rPr>
              <a:t>Ayush Rohan </a:t>
            </a:r>
          </a:p>
        </p:txBody>
      </p:sp>
      <p:pic>
        <p:nvPicPr>
          <p:cNvPr id="5" name="Picture 4">
            <a:extLst>
              <a:ext uri="{FF2B5EF4-FFF2-40B4-BE49-F238E27FC236}">
                <a16:creationId xmlns:a16="http://schemas.microsoft.com/office/drawing/2014/main" id="{47BBC7DE-68CB-4537-9EC0-3E3F7A93F36D}"/>
              </a:ext>
            </a:extLst>
          </p:cNvPr>
          <p:cNvPicPr>
            <a:picLocks noChangeAspect="1"/>
          </p:cNvPicPr>
          <p:nvPr/>
        </p:nvPicPr>
        <p:blipFill>
          <a:blip r:embed="rId2"/>
          <a:stretch>
            <a:fillRect/>
          </a:stretch>
        </p:blipFill>
        <p:spPr>
          <a:xfrm>
            <a:off x="6302930" y="1794129"/>
            <a:ext cx="1366236" cy="1539139"/>
          </a:xfrm>
          <a:prstGeom prst="rect">
            <a:avLst/>
          </a:prstGeom>
        </p:spPr>
      </p:pic>
      <p:pic>
        <p:nvPicPr>
          <p:cNvPr id="7" name="Picture 6">
            <a:extLst>
              <a:ext uri="{FF2B5EF4-FFF2-40B4-BE49-F238E27FC236}">
                <a16:creationId xmlns:a16="http://schemas.microsoft.com/office/drawing/2014/main" id="{20096FF9-C7FE-477C-B037-101517E94C97}"/>
              </a:ext>
            </a:extLst>
          </p:cNvPr>
          <p:cNvPicPr>
            <a:picLocks noChangeAspect="1"/>
          </p:cNvPicPr>
          <p:nvPr/>
        </p:nvPicPr>
        <p:blipFill>
          <a:blip r:embed="rId3"/>
          <a:stretch>
            <a:fillRect/>
          </a:stretch>
        </p:blipFill>
        <p:spPr>
          <a:xfrm>
            <a:off x="818651" y="4202624"/>
            <a:ext cx="1357376" cy="1502455"/>
          </a:xfrm>
          <a:prstGeom prst="rect">
            <a:avLst/>
          </a:prstGeom>
        </p:spPr>
      </p:pic>
      <p:pic>
        <p:nvPicPr>
          <p:cNvPr id="27" name="Picture 26">
            <a:extLst>
              <a:ext uri="{FF2B5EF4-FFF2-40B4-BE49-F238E27FC236}">
                <a16:creationId xmlns:a16="http://schemas.microsoft.com/office/drawing/2014/main" id="{33B82FE1-ABB4-4FEB-AAA6-6E91EC11CA3F}"/>
              </a:ext>
            </a:extLst>
          </p:cNvPr>
          <p:cNvPicPr>
            <a:picLocks noChangeAspect="1"/>
          </p:cNvPicPr>
          <p:nvPr/>
        </p:nvPicPr>
        <p:blipFill rotWithShape="1">
          <a:blip r:embed="rId4"/>
          <a:srcRect l="20835" r="11666"/>
          <a:stretch/>
        </p:blipFill>
        <p:spPr>
          <a:xfrm flipH="1">
            <a:off x="798870" y="1840394"/>
            <a:ext cx="1371600" cy="1524000"/>
          </a:xfrm>
          <a:prstGeom prst="rect">
            <a:avLst/>
          </a:prstGeom>
        </p:spPr>
      </p:pic>
      <p:pic>
        <p:nvPicPr>
          <p:cNvPr id="31" name="Picture 30">
            <a:extLst>
              <a:ext uri="{FF2B5EF4-FFF2-40B4-BE49-F238E27FC236}">
                <a16:creationId xmlns:a16="http://schemas.microsoft.com/office/drawing/2014/main" id="{3523DE34-6EC4-4AC7-B5F5-62DF16B0064A}"/>
              </a:ext>
            </a:extLst>
          </p:cNvPr>
          <p:cNvPicPr>
            <a:picLocks noChangeAspect="1"/>
          </p:cNvPicPr>
          <p:nvPr/>
        </p:nvPicPr>
        <p:blipFill rotWithShape="1">
          <a:blip r:embed="rId5"/>
          <a:srcRect t="16294" b="12222"/>
          <a:stretch/>
        </p:blipFill>
        <p:spPr>
          <a:xfrm>
            <a:off x="2833115" y="4202625"/>
            <a:ext cx="1354706" cy="1470991"/>
          </a:xfrm>
          <a:prstGeom prst="rect">
            <a:avLst/>
          </a:prstGeom>
        </p:spPr>
      </p:pic>
      <p:pic>
        <p:nvPicPr>
          <p:cNvPr id="3" name="Picture 2">
            <a:extLst>
              <a:ext uri="{FF2B5EF4-FFF2-40B4-BE49-F238E27FC236}">
                <a16:creationId xmlns:a16="http://schemas.microsoft.com/office/drawing/2014/main" id="{5CEA9BB0-9AFF-4DF6-9222-06BDD20B9958}"/>
              </a:ext>
            </a:extLst>
          </p:cNvPr>
          <p:cNvPicPr>
            <a:picLocks noChangeAspect="1"/>
          </p:cNvPicPr>
          <p:nvPr/>
        </p:nvPicPr>
        <p:blipFill>
          <a:blip r:embed="rId6"/>
          <a:stretch>
            <a:fillRect/>
          </a:stretch>
        </p:blipFill>
        <p:spPr>
          <a:xfrm>
            <a:off x="6274306" y="4131481"/>
            <a:ext cx="1396105" cy="1548518"/>
          </a:xfrm>
          <a:prstGeom prst="rect">
            <a:avLst/>
          </a:prstGeom>
        </p:spPr>
      </p:pic>
      <p:pic>
        <p:nvPicPr>
          <p:cNvPr id="6" name="Picture 5">
            <a:extLst>
              <a:ext uri="{FF2B5EF4-FFF2-40B4-BE49-F238E27FC236}">
                <a16:creationId xmlns:a16="http://schemas.microsoft.com/office/drawing/2014/main" id="{09CD7841-5948-4BE3-8DC2-9B09B917211B}"/>
              </a:ext>
            </a:extLst>
          </p:cNvPr>
          <p:cNvPicPr>
            <a:picLocks noChangeAspect="1"/>
          </p:cNvPicPr>
          <p:nvPr/>
        </p:nvPicPr>
        <p:blipFill>
          <a:blip r:embed="rId7"/>
          <a:stretch>
            <a:fillRect/>
          </a:stretch>
        </p:blipFill>
        <p:spPr>
          <a:xfrm>
            <a:off x="6313283" y="4154208"/>
            <a:ext cx="1301572" cy="1537984"/>
          </a:xfrm>
          <a:prstGeom prst="rect">
            <a:avLst/>
          </a:prstGeom>
        </p:spPr>
      </p:pic>
      <p:pic>
        <p:nvPicPr>
          <p:cNvPr id="14" name="Picture 13" descr="A person wearing sunglasses&#10;&#10;Description automatically generated with medium confidence">
            <a:extLst>
              <a:ext uri="{FF2B5EF4-FFF2-40B4-BE49-F238E27FC236}">
                <a16:creationId xmlns:a16="http://schemas.microsoft.com/office/drawing/2014/main" id="{D1B623AC-5B04-48E6-8062-4D35A41C535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551862" y="1818320"/>
            <a:ext cx="1371600" cy="1512262"/>
          </a:xfrm>
          <a:prstGeom prst="rect">
            <a:avLst/>
          </a:prstGeom>
        </p:spPr>
      </p:pic>
      <p:pic>
        <p:nvPicPr>
          <p:cNvPr id="28" name="Picture 27">
            <a:extLst>
              <a:ext uri="{FF2B5EF4-FFF2-40B4-BE49-F238E27FC236}">
                <a16:creationId xmlns:a16="http://schemas.microsoft.com/office/drawing/2014/main" id="{E954A4E1-5A67-4FE9-BCFA-1400CD7D2F9A}"/>
              </a:ext>
            </a:extLst>
          </p:cNvPr>
          <p:cNvPicPr>
            <a:picLocks noChangeAspect="1"/>
          </p:cNvPicPr>
          <p:nvPr/>
        </p:nvPicPr>
        <p:blipFill>
          <a:blip r:embed="rId9"/>
          <a:stretch>
            <a:fillRect/>
          </a:stretch>
        </p:blipFill>
        <p:spPr>
          <a:xfrm>
            <a:off x="3225170" y="3324075"/>
            <a:ext cx="2042337" cy="743776"/>
          </a:xfrm>
          <a:prstGeom prst="rect">
            <a:avLst/>
          </a:prstGeom>
        </p:spPr>
      </p:pic>
      <p:pic>
        <p:nvPicPr>
          <p:cNvPr id="13" name="Picture 12">
            <a:extLst>
              <a:ext uri="{FF2B5EF4-FFF2-40B4-BE49-F238E27FC236}">
                <a16:creationId xmlns:a16="http://schemas.microsoft.com/office/drawing/2014/main" id="{BF0331D3-44B4-4686-8E85-89BE0A5DEAFF}"/>
              </a:ext>
            </a:extLst>
          </p:cNvPr>
          <p:cNvPicPr>
            <a:picLocks noChangeAspect="1"/>
          </p:cNvPicPr>
          <p:nvPr/>
        </p:nvPicPr>
        <p:blipFill>
          <a:blip r:embed="rId6"/>
          <a:stretch>
            <a:fillRect/>
          </a:stretch>
        </p:blipFill>
        <p:spPr>
          <a:xfrm>
            <a:off x="4378600" y="4154266"/>
            <a:ext cx="1396105" cy="1548518"/>
          </a:xfrm>
          <a:prstGeom prst="rect">
            <a:avLst/>
          </a:prstGeom>
        </p:spPr>
      </p:pic>
      <p:pic>
        <p:nvPicPr>
          <p:cNvPr id="16" name="Picture 15">
            <a:extLst>
              <a:ext uri="{FF2B5EF4-FFF2-40B4-BE49-F238E27FC236}">
                <a16:creationId xmlns:a16="http://schemas.microsoft.com/office/drawing/2014/main" id="{9A9E268C-05B1-423B-8102-E6F6D8E89CA8}"/>
              </a:ext>
            </a:extLst>
          </p:cNvPr>
          <p:cNvPicPr>
            <a:picLocks noChangeAspect="1"/>
          </p:cNvPicPr>
          <p:nvPr/>
        </p:nvPicPr>
        <p:blipFill>
          <a:blip r:embed="rId10"/>
          <a:stretch>
            <a:fillRect/>
          </a:stretch>
        </p:blipFill>
        <p:spPr>
          <a:xfrm>
            <a:off x="4401603" y="4183439"/>
            <a:ext cx="1350097" cy="1479038"/>
          </a:xfrm>
          <a:prstGeom prst="rect">
            <a:avLst/>
          </a:prstGeom>
        </p:spPr>
      </p:pic>
      <p:sp>
        <p:nvSpPr>
          <p:cNvPr id="29" name="Title 1">
            <a:extLst>
              <a:ext uri="{FF2B5EF4-FFF2-40B4-BE49-F238E27FC236}">
                <a16:creationId xmlns:a16="http://schemas.microsoft.com/office/drawing/2014/main" id="{9C4118EE-44AA-4436-99F0-E1A3BD5EF792}"/>
              </a:ext>
            </a:extLst>
          </p:cNvPr>
          <p:cNvSpPr txBox="1">
            <a:spLocks/>
          </p:cNvSpPr>
          <p:nvPr/>
        </p:nvSpPr>
        <p:spPr>
          <a:xfrm>
            <a:off x="4054878" y="5679999"/>
            <a:ext cx="2043546" cy="606136"/>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b="1" dirty="0">
                <a:latin typeface="Times New Roman" pitchFamily="18" charset="0"/>
                <a:cs typeface="Times New Roman" pitchFamily="18" charset="0"/>
              </a:rPr>
              <a:t>Javed Ansari</a:t>
            </a:r>
          </a:p>
        </p:txBody>
      </p:sp>
    </p:spTree>
    <p:extLst>
      <p:ext uri="{BB962C8B-B14F-4D97-AF65-F5344CB8AC3E}">
        <p14:creationId xmlns:p14="http://schemas.microsoft.com/office/powerpoint/2010/main" val="4234282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602032559"/>
              </p:ext>
            </p:extLst>
          </p:nvPr>
        </p:nvGraphicFramePr>
        <p:xfrm>
          <a:off x="533400" y="2133601"/>
          <a:ext cx="8077199" cy="3810002"/>
        </p:xfrm>
        <a:graphic>
          <a:graphicData uri="http://schemas.openxmlformats.org/drawingml/2006/table">
            <a:tbl>
              <a:tblPr>
                <a:tableStyleId>{35758FB7-9AC5-4552-8A53-C91805E547FA}</a:tableStyleId>
              </a:tblPr>
              <a:tblGrid>
                <a:gridCol w="482629">
                  <a:extLst>
                    <a:ext uri="{9D8B030D-6E8A-4147-A177-3AD203B41FA5}">
                      <a16:colId xmlns:a16="http://schemas.microsoft.com/office/drawing/2014/main" val="20000"/>
                    </a:ext>
                  </a:extLst>
                </a:gridCol>
                <a:gridCol w="2921574">
                  <a:extLst>
                    <a:ext uri="{9D8B030D-6E8A-4147-A177-3AD203B41FA5}">
                      <a16:colId xmlns:a16="http://schemas.microsoft.com/office/drawing/2014/main" val="20001"/>
                    </a:ext>
                  </a:extLst>
                </a:gridCol>
                <a:gridCol w="1225704">
                  <a:extLst>
                    <a:ext uri="{9D8B030D-6E8A-4147-A177-3AD203B41FA5}">
                      <a16:colId xmlns:a16="http://schemas.microsoft.com/office/drawing/2014/main" val="20002"/>
                    </a:ext>
                  </a:extLst>
                </a:gridCol>
                <a:gridCol w="1027169">
                  <a:extLst>
                    <a:ext uri="{9D8B030D-6E8A-4147-A177-3AD203B41FA5}">
                      <a16:colId xmlns:a16="http://schemas.microsoft.com/office/drawing/2014/main" val="20003"/>
                    </a:ext>
                  </a:extLst>
                </a:gridCol>
                <a:gridCol w="1183806">
                  <a:extLst>
                    <a:ext uri="{9D8B030D-6E8A-4147-A177-3AD203B41FA5}">
                      <a16:colId xmlns:a16="http://schemas.microsoft.com/office/drawing/2014/main" val="20004"/>
                    </a:ext>
                  </a:extLst>
                </a:gridCol>
                <a:gridCol w="1236317">
                  <a:extLst>
                    <a:ext uri="{9D8B030D-6E8A-4147-A177-3AD203B41FA5}">
                      <a16:colId xmlns:a16="http://schemas.microsoft.com/office/drawing/2014/main" val="20005"/>
                    </a:ext>
                  </a:extLst>
                </a:gridCol>
              </a:tblGrid>
              <a:tr h="499709">
                <a:tc>
                  <a:txBody>
                    <a:bodyPr/>
                    <a:lstStyle/>
                    <a:p>
                      <a:pPr algn="ctr" rtl="0" fontAlgn="b"/>
                      <a:r>
                        <a:rPr lang="en-US" sz="1200" dirty="0">
                          <a:effectLst/>
                          <a:latin typeface="Times New Roman" pitchFamily="18" charset="0"/>
                          <a:cs typeface="Times New Roman" pitchFamily="18" charset="0"/>
                        </a:rPr>
                        <a:t>Sl. No</a:t>
                      </a:r>
                      <a:endParaRPr lang="en-US" sz="1200" b="1"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Name of the Students /Innovator</a:t>
                      </a:r>
                      <a:endParaRPr lang="en-US" sz="1200" b="1"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University Roll No</a:t>
                      </a:r>
                      <a:endParaRPr lang="en-US" sz="1200" b="1"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College ID</a:t>
                      </a:r>
                      <a:endParaRPr lang="en-US" sz="1200" b="1"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Mobile no</a:t>
                      </a:r>
                      <a:endParaRPr lang="en-US" sz="1200" b="1"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Mail Id</a:t>
                      </a:r>
                      <a:endParaRPr lang="en-US" sz="1200" b="1" dirty="0">
                        <a:effectLst/>
                        <a:latin typeface="Times New Roman" pitchFamily="18" charset="0"/>
                        <a:cs typeface="Times New Roman" pitchFamily="18" charset="0"/>
                      </a:endParaRPr>
                    </a:p>
                  </a:txBody>
                  <a:tcPr marL="28575" marR="28575" marT="19050" marB="19050" anchor="b"/>
                </a:tc>
                <a:extLst>
                  <a:ext uri="{0D108BD9-81ED-4DB2-BD59-A6C34878D82A}">
                    <a16:rowId xmlns:a16="http://schemas.microsoft.com/office/drawing/2014/main" val="10000"/>
                  </a:ext>
                </a:extLst>
              </a:tr>
              <a:tr h="637985">
                <a:tc>
                  <a:txBody>
                    <a:bodyPr/>
                    <a:lstStyle/>
                    <a:p>
                      <a:pPr algn="ctr" rtl="0" fontAlgn="b"/>
                      <a:r>
                        <a:rPr lang="en-US" sz="1200" dirty="0">
                          <a:effectLst/>
                          <a:latin typeface="Times New Roman" pitchFamily="18" charset="0"/>
                          <a:cs typeface="Times New Roman" pitchFamily="18" charset="0"/>
                        </a:rPr>
                        <a:t>1</a:t>
                      </a:r>
                    </a:p>
                  </a:txBody>
                  <a:tcPr marL="28575" marR="28575" marT="19050" marB="19050" anchor="b"/>
                </a:tc>
                <a:tc>
                  <a:txBody>
                    <a:bodyPr/>
                    <a:lstStyle/>
                    <a:p>
                      <a:pPr algn="l" rtl="0" fontAlgn="b"/>
                      <a:r>
                        <a:rPr lang="en-US" sz="1200" dirty="0">
                          <a:solidFill>
                            <a:schemeClr val="tx1"/>
                          </a:solidFill>
                        </a:rPr>
                        <a:t>Amrita Bhattacharjee </a:t>
                      </a:r>
                      <a:endParaRPr lang="en-US" sz="1200"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solidFill>
                            <a:schemeClr val="tx1"/>
                          </a:solidFill>
                        </a:rPr>
                        <a:t>123190802005</a:t>
                      </a:r>
                      <a:endParaRPr lang="en-US" sz="1200"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JIS/2019/0106</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7596855900</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 bhattacharjeeamrita19@gmail.com</a:t>
                      </a:r>
                    </a:p>
                  </a:txBody>
                  <a:tcPr marL="28575" marR="28575" marT="19050" marB="19050" anchor="b"/>
                </a:tc>
                <a:extLst>
                  <a:ext uri="{0D108BD9-81ED-4DB2-BD59-A6C34878D82A}">
                    <a16:rowId xmlns:a16="http://schemas.microsoft.com/office/drawing/2014/main" val="10001"/>
                  </a:ext>
                </a:extLst>
              </a:tr>
              <a:tr h="518971">
                <a:tc>
                  <a:txBody>
                    <a:bodyPr/>
                    <a:lstStyle/>
                    <a:p>
                      <a:pPr algn="ctr" rtl="0" fontAlgn="b"/>
                      <a:r>
                        <a:rPr lang="en-US" sz="1200" dirty="0">
                          <a:effectLst/>
                          <a:latin typeface="Times New Roman" pitchFamily="18" charset="0"/>
                          <a:cs typeface="Times New Roman" pitchFamily="18" charset="0"/>
                        </a:rPr>
                        <a:t>2</a:t>
                      </a:r>
                    </a:p>
                  </a:txBody>
                  <a:tcPr marL="28575" marR="28575" marT="19050" marB="19050" anchor="b"/>
                </a:tc>
                <a:tc>
                  <a:txBody>
                    <a:bodyPr/>
                    <a:lstStyle/>
                    <a:p>
                      <a:pPr rtl="0" fontAlgn="b"/>
                      <a:r>
                        <a:rPr lang="en-US" sz="1200" dirty="0">
                          <a:effectLst/>
                          <a:latin typeface="Times New Roman" pitchFamily="18" charset="0"/>
                          <a:cs typeface="Times New Roman" pitchFamily="18" charset="0"/>
                        </a:rPr>
                        <a:t>Arpan Sen</a:t>
                      </a:r>
                    </a:p>
                  </a:txBody>
                  <a:tcPr marL="28575" marR="28575" marT="19050" marB="19050" anchor="b"/>
                </a:tc>
                <a:tc>
                  <a:txBody>
                    <a:bodyPr/>
                    <a:lstStyle/>
                    <a:p>
                      <a:pPr algn="ctr" rtl="0" fontAlgn="b"/>
                      <a:r>
                        <a:rPr lang="en-US" sz="1200" dirty="0">
                          <a:solidFill>
                            <a:schemeClr val="tx1"/>
                          </a:solidFill>
                        </a:rPr>
                        <a:t>123190802010</a:t>
                      </a:r>
                      <a:endParaRPr lang="en-US" sz="1200"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JIS/2019/0242</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9748054706</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arpansen131@gmail.com</a:t>
                      </a:r>
                    </a:p>
                  </a:txBody>
                  <a:tcPr marL="28575" marR="28575" marT="19050" marB="19050" anchor="b"/>
                </a:tc>
                <a:extLst>
                  <a:ext uri="{0D108BD9-81ED-4DB2-BD59-A6C34878D82A}">
                    <a16:rowId xmlns:a16="http://schemas.microsoft.com/office/drawing/2014/main" val="10002"/>
                  </a:ext>
                </a:extLst>
              </a:tr>
              <a:tr h="518971">
                <a:tc>
                  <a:txBody>
                    <a:bodyPr/>
                    <a:lstStyle/>
                    <a:p>
                      <a:pPr algn="ctr" rtl="0" fontAlgn="b"/>
                      <a:r>
                        <a:rPr lang="en-US" sz="1200" dirty="0">
                          <a:effectLst/>
                          <a:latin typeface="Times New Roman" pitchFamily="18" charset="0"/>
                          <a:cs typeface="Times New Roman" pitchFamily="18" charset="0"/>
                        </a:rPr>
                        <a:t>3</a:t>
                      </a:r>
                    </a:p>
                  </a:txBody>
                  <a:tcPr marL="28575" marR="28575" marT="19050" marB="19050" anchor="b"/>
                </a:tc>
                <a:tc>
                  <a:txBody>
                    <a:bodyPr/>
                    <a:lstStyle/>
                    <a:p>
                      <a:pPr rtl="0" fontAlgn="b"/>
                      <a:r>
                        <a:rPr lang="en-US" sz="1200" dirty="0">
                          <a:effectLst/>
                          <a:latin typeface="Times New Roman" pitchFamily="18" charset="0"/>
                          <a:cs typeface="Times New Roman" pitchFamily="18" charset="0"/>
                        </a:rPr>
                        <a:t>Ayush Rohan</a:t>
                      </a:r>
                    </a:p>
                  </a:txBody>
                  <a:tcPr marL="28575" marR="28575" marT="19050" marB="19050" anchor="b"/>
                </a:tc>
                <a:tc>
                  <a:txBody>
                    <a:bodyPr/>
                    <a:lstStyle/>
                    <a:p>
                      <a:pPr algn="ctr" rtl="0" fontAlgn="b"/>
                      <a:r>
                        <a:rPr lang="en-US" sz="1200" dirty="0">
                          <a:solidFill>
                            <a:schemeClr val="tx1"/>
                          </a:solidFill>
                        </a:rPr>
                        <a:t>123190802016</a:t>
                      </a:r>
                      <a:endParaRPr lang="en-US" sz="1200"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JIS/2019/0366</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7765096301</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ayushrohan5@gmail.com</a:t>
                      </a:r>
                    </a:p>
                  </a:txBody>
                  <a:tcPr marL="28575" marR="28575" marT="19050" marB="19050" anchor="b"/>
                </a:tc>
                <a:extLst>
                  <a:ext uri="{0D108BD9-81ED-4DB2-BD59-A6C34878D82A}">
                    <a16:rowId xmlns:a16="http://schemas.microsoft.com/office/drawing/2014/main" val="10003"/>
                  </a:ext>
                </a:extLst>
              </a:tr>
              <a:tr h="598195">
                <a:tc>
                  <a:txBody>
                    <a:bodyPr/>
                    <a:lstStyle/>
                    <a:p>
                      <a:pPr algn="ctr" rtl="0" fontAlgn="b"/>
                      <a:r>
                        <a:rPr lang="en-US" sz="1200" dirty="0">
                          <a:effectLst/>
                          <a:latin typeface="Times New Roman" pitchFamily="18" charset="0"/>
                          <a:cs typeface="Times New Roman" pitchFamily="18" charset="0"/>
                        </a:rPr>
                        <a:t>4</a:t>
                      </a:r>
                    </a:p>
                  </a:txBody>
                  <a:tcPr marL="28575" marR="28575" marT="19050" marB="19050" anchor="b"/>
                </a:tc>
                <a:tc>
                  <a:txBody>
                    <a:bodyPr/>
                    <a:lstStyle/>
                    <a:p>
                      <a:pPr rtl="0" fontAlgn="b"/>
                      <a:r>
                        <a:rPr lang="en-US" sz="1200" dirty="0">
                          <a:effectLst/>
                          <a:latin typeface="Times New Roman" pitchFamily="18" charset="0"/>
                          <a:cs typeface="Times New Roman" pitchFamily="18" charset="0"/>
                        </a:rPr>
                        <a:t>Dipanjan Mondal</a:t>
                      </a:r>
                    </a:p>
                  </a:txBody>
                  <a:tcPr marL="28575" marR="28575" marT="19050" marB="19050" anchor="b"/>
                </a:tc>
                <a:tc>
                  <a:txBody>
                    <a:bodyPr/>
                    <a:lstStyle/>
                    <a:p>
                      <a:pPr algn="ctr" rtl="0" fontAlgn="b"/>
                      <a:r>
                        <a:rPr lang="en-US" sz="1200" dirty="0">
                          <a:solidFill>
                            <a:schemeClr val="tx1"/>
                          </a:solidFill>
                        </a:rPr>
                        <a:t>123190802023</a:t>
                      </a:r>
                      <a:endParaRPr lang="en-US" sz="1200"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JIS/2019/0239</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7586948375</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dipanjanmondal03032000@gmail.com</a:t>
                      </a:r>
                    </a:p>
                  </a:txBody>
                  <a:tcPr marL="28575" marR="28575" marT="19050" marB="19050" anchor="b"/>
                </a:tc>
                <a:extLst>
                  <a:ext uri="{0D108BD9-81ED-4DB2-BD59-A6C34878D82A}">
                    <a16:rowId xmlns:a16="http://schemas.microsoft.com/office/drawing/2014/main" val="10004"/>
                  </a:ext>
                </a:extLst>
              </a:tr>
              <a:tr h="518971">
                <a:tc>
                  <a:txBody>
                    <a:bodyPr/>
                    <a:lstStyle/>
                    <a:p>
                      <a:pPr algn="ctr" rtl="0" fontAlgn="b"/>
                      <a:r>
                        <a:rPr lang="en-US" sz="1200" dirty="0">
                          <a:effectLst/>
                          <a:latin typeface="Times New Roman" pitchFamily="18" charset="0"/>
                          <a:cs typeface="Times New Roman" pitchFamily="18" charset="0"/>
                        </a:rPr>
                        <a:t>5</a:t>
                      </a:r>
                    </a:p>
                  </a:txBody>
                  <a:tcPr marL="28575" marR="28575" marT="19050" marB="19050" anchor="b"/>
                </a:tc>
                <a:tc>
                  <a:txBody>
                    <a:bodyPr/>
                    <a:lstStyle/>
                    <a:p>
                      <a:pPr rtl="0" fontAlgn="b"/>
                      <a:r>
                        <a:rPr lang="en-US" sz="1200" dirty="0">
                          <a:effectLst/>
                          <a:latin typeface="Times New Roman" pitchFamily="18" charset="0"/>
                          <a:cs typeface="Times New Roman" pitchFamily="18" charset="0"/>
                        </a:rPr>
                        <a:t>Dhairya Mohan Jha</a:t>
                      </a:r>
                    </a:p>
                  </a:txBody>
                  <a:tcPr marL="28575" marR="28575" marT="19050" marB="19050" anchor="b"/>
                </a:tc>
                <a:tc>
                  <a:txBody>
                    <a:bodyPr/>
                    <a:lstStyle/>
                    <a:p>
                      <a:pPr algn="ctr" rtl="0" fontAlgn="b"/>
                      <a:r>
                        <a:rPr lang="en-US" sz="1200" dirty="0">
                          <a:solidFill>
                            <a:schemeClr val="tx1"/>
                          </a:solidFill>
                        </a:rPr>
                        <a:t>123190802022</a:t>
                      </a:r>
                      <a:endParaRPr lang="en-US" sz="1200" dirty="0">
                        <a:effectLst/>
                        <a:latin typeface="Times New Roman" pitchFamily="18" charset="0"/>
                        <a:cs typeface="Times New Roman" pitchFamily="18" charset="0"/>
                      </a:endParaRP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JIS/2019/0458</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9939155255</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dhairyamohanjha@gmail.com</a:t>
                      </a:r>
                    </a:p>
                  </a:txBody>
                  <a:tcPr marL="28575" marR="28575" marT="19050" marB="19050" anchor="b"/>
                </a:tc>
                <a:extLst>
                  <a:ext uri="{0D108BD9-81ED-4DB2-BD59-A6C34878D82A}">
                    <a16:rowId xmlns:a16="http://schemas.microsoft.com/office/drawing/2014/main" val="10005"/>
                  </a:ext>
                </a:extLst>
              </a:tr>
              <a:tr h="517200">
                <a:tc>
                  <a:txBody>
                    <a:bodyPr/>
                    <a:lstStyle/>
                    <a:p>
                      <a:pPr algn="ctr" rtl="0" fontAlgn="b"/>
                      <a:r>
                        <a:rPr lang="en-US" sz="1200" dirty="0">
                          <a:effectLst/>
                          <a:latin typeface="Times New Roman" pitchFamily="18" charset="0"/>
                          <a:cs typeface="Times New Roman" pitchFamily="18" charset="0"/>
                        </a:rPr>
                        <a:t>6</a:t>
                      </a:r>
                    </a:p>
                  </a:txBody>
                  <a:tcPr marL="28575" marR="28575" marT="19050" marB="19050" anchor="b"/>
                </a:tc>
                <a:tc>
                  <a:txBody>
                    <a:bodyPr/>
                    <a:lstStyle/>
                    <a:p>
                      <a:pPr rtl="0" fontAlgn="b"/>
                      <a:r>
                        <a:rPr lang="en-US" sz="1200" dirty="0">
                          <a:effectLst/>
                          <a:latin typeface="Times New Roman" pitchFamily="18" charset="0"/>
                          <a:cs typeface="Times New Roman" pitchFamily="18" charset="0"/>
                        </a:rPr>
                        <a:t>Javed Ansari</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123190802030</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JIS/2019/0561</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82940 93811</a:t>
                      </a:r>
                    </a:p>
                  </a:txBody>
                  <a:tcPr marL="28575" marR="28575" marT="19050" marB="19050" anchor="b"/>
                </a:tc>
                <a:tc>
                  <a:txBody>
                    <a:bodyPr/>
                    <a:lstStyle/>
                    <a:p>
                      <a:pPr algn="ctr" rtl="0" fontAlgn="b"/>
                      <a:r>
                        <a:rPr lang="en-US" sz="1200" dirty="0">
                          <a:effectLst/>
                          <a:latin typeface="Times New Roman" pitchFamily="18" charset="0"/>
                          <a:cs typeface="Times New Roman" pitchFamily="18" charset="0"/>
                        </a:rPr>
                        <a:t>mailto:Javed02212@gmail.com</a:t>
                      </a:r>
                    </a:p>
                  </a:txBody>
                  <a:tcPr marL="28575" marR="28575" marT="19050" marB="19050" anchor="b"/>
                </a:tc>
                <a:extLst>
                  <a:ext uri="{0D108BD9-81ED-4DB2-BD59-A6C34878D82A}">
                    <a16:rowId xmlns:a16="http://schemas.microsoft.com/office/drawing/2014/main" val="2782950170"/>
                  </a:ext>
                </a:extLst>
              </a:tr>
            </a:tbl>
          </a:graphicData>
        </a:graphic>
      </p:graphicFrame>
      <p:sp>
        <p:nvSpPr>
          <p:cNvPr id="8" name="Title 1"/>
          <p:cNvSpPr>
            <a:spLocks noGrp="1"/>
          </p:cNvSpPr>
          <p:nvPr>
            <p:ph type="ctrTitle"/>
          </p:nvPr>
        </p:nvSpPr>
        <p:spPr>
          <a:xfrm>
            <a:off x="762000" y="611333"/>
            <a:ext cx="3429000" cy="910936"/>
          </a:xfrm>
        </p:spPr>
        <p:txBody>
          <a:bodyPr>
            <a:normAutofit/>
          </a:bodyPr>
          <a:lstStyle/>
          <a:p>
            <a:r>
              <a:rPr lang="en-US" sz="2800" dirty="0">
                <a:latin typeface="Times New Roman" pitchFamily="18" charset="0"/>
                <a:cs typeface="Times New Roman" pitchFamily="18" charset="0"/>
              </a:rPr>
              <a:t>Team Contact: </a:t>
            </a:r>
          </a:p>
        </p:txBody>
      </p:sp>
    </p:spTree>
    <p:extLst>
      <p:ext uri="{BB962C8B-B14F-4D97-AF65-F5344CB8AC3E}">
        <p14:creationId xmlns:p14="http://schemas.microsoft.com/office/powerpoint/2010/main" val="42342822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3236" y="838200"/>
            <a:ext cx="4495800" cy="1009650"/>
          </a:xfrm>
        </p:spPr>
        <p:txBody>
          <a:bodyPr>
            <a:normAutofit/>
          </a:bodyPr>
          <a:lstStyle/>
          <a:p>
            <a:r>
              <a:rPr lang="en-US" sz="3600" b="1" dirty="0">
                <a:latin typeface="Times New Roman" pitchFamily="18" charset="0"/>
                <a:cs typeface="Times New Roman" pitchFamily="18" charset="0"/>
              </a:rPr>
              <a:t>Problem Statement: </a:t>
            </a:r>
          </a:p>
        </p:txBody>
      </p:sp>
      <p:sp>
        <p:nvSpPr>
          <p:cNvPr id="3" name="Subtitle 2"/>
          <p:cNvSpPr>
            <a:spLocks noGrp="1"/>
          </p:cNvSpPr>
          <p:nvPr>
            <p:ph type="subTitle" idx="1"/>
          </p:nvPr>
        </p:nvSpPr>
        <p:spPr>
          <a:xfrm>
            <a:off x="800725" y="2102090"/>
            <a:ext cx="7149825" cy="3941444"/>
          </a:xfrm>
        </p:spPr>
        <p:txBody>
          <a:bodyPr>
            <a:normAutofit fontScale="92500" lnSpcReduction="10000"/>
          </a:bodyPr>
          <a:lstStyle/>
          <a:p>
            <a:pPr algn="l"/>
            <a:r>
              <a:rPr lang="en-US" dirty="0">
                <a:solidFill>
                  <a:schemeClr val="bg1"/>
                </a:solidFill>
                <a:latin typeface="Abadi Extra Light" panose="020B0204020104020204" pitchFamily="34" charset="0"/>
              </a:rPr>
              <a:t>Automation refers to the use IoT to control appliances by </a:t>
            </a:r>
          </a:p>
          <a:p>
            <a:pPr algn="l"/>
            <a:r>
              <a:rPr lang="en-US" dirty="0">
                <a:solidFill>
                  <a:schemeClr val="bg1"/>
                </a:solidFill>
                <a:latin typeface="Abadi Extra Light" panose="020B0204020104020204" pitchFamily="34" charset="0"/>
              </a:rPr>
              <a:t>using computer technology. Computer Systems enables</a:t>
            </a:r>
          </a:p>
          <a:p>
            <a:pPr algn="l"/>
            <a:r>
              <a:rPr lang="en-US" dirty="0">
                <a:solidFill>
                  <a:schemeClr val="bg1"/>
                </a:solidFill>
                <a:latin typeface="Abadi Extra Light" panose="020B0204020104020204" pitchFamily="34" charset="0"/>
              </a:rPr>
              <a:t>from remote control of lighting through to complex </a:t>
            </a:r>
          </a:p>
          <a:p>
            <a:pPr algn="l"/>
            <a:r>
              <a:rPr lang="en-US" dirty="0">
                <a:solidFill>
                  <a:schemeClr val="bg1"/>
                </a:solidFill>
                <a:latin typeface="Abadi Extra Light" panose="020B0204020104020204" pitchFamily="34" charset="0"/>
              </a:rPr>
              <a:t>micro-controller or computer based networks with various </a:t>
            </a:r>
          </a:p>
          <a:p>
            <a:pPr algn="l"/>
            <a:r>
              <a:rPr lang="en-US" dirty="0">
                <a:solidFill>
                  <a:schemeClr val="bg1"/>
                </a:solidFill>
                <a:latin typeface="Abadi Extra Light" panose="020B0204020104020204" pitchFamily="34" charset="0"/>
              </a:rPr>
              <a:t>degrees of intelligence and automation. IoT </a:t>
            </a:r>
          </a:p>
          <a:p>
            <a:pPr algn="l"/>
            <a:r>
              <a:rPr lang="en-US" dirty="0">
                <a:solidFill>
                  <a:schemeClr val="bg1"/>
                </a:solidFill>
                <a:latin typeface="Abadi Extra Light" panose="020B0204020104020204" pitchFamily="34" charset="0"/>
              </a:rPr>
              <a:t>provides security, energy efficiency and ease of use hence, </a:t>
            </a:r>
          </a:p>
          <a:p>
            <a:pPr algn="l"/>
            <a:r>
              <a:rPr lang="en-US" dirty="0">
                <a:solidFill>
                  <a:schemeClr val="bg1"/>
                </a:solidFill>
                <a:latin typeface="Abadi Extra Light" panose="020B0204020104020204" pitchFamily="34" charset="0"/>
              </a:rPr>
              <a:t>it is adopted more. It also provides remote interface to </a:t>
            </a:r>
          </a:p>
          <a:p>
            <a:pPr algn="l"/>
            <a:r>
              <a:rPr lang="en-US" dirty="0">
                <a:solidFill>
                  <a:schemeClr val="bg1"/>
                </a:solidFill>
                <a:latin typeface="Abadi Extra Light" panose="020B0204020104020204" pitchFamily="34" charset="0"/>
              </a:rPr>
              <a:t>home appliances to provide control and monitoring on a </a:t>
            </a:r>
          </a:p>
          <a:p>
            <a:pPr algn="l"/>
            <a:r>
              <a:rPr lang="en-US" dirty="0">
                <a:solidFill>
                  <a:schemeClr val="bg1"/>
                </a:solidFill>
                <a:latin typeface="Abadi Extra Light" panose="020B0204020104020204" pitchFamily="34" charset="0"/>
              </a:rPr>
              <a:t>web browser, which is what we have tried to achieve in this project. Our project </a:t>
            </a:r>
            <a:r>
              <a:rPr lang="en-US" dirty="0" err="1">
                <a:solidFill>
                  <a:schemeClr val="bg1"/>
                </a:solidFill>
                <a:latin typeface="Abadi Extra Light" panose="020B0204020104020204" pitchFamily="34" charset="0"/>
              </a:rPr>
              <a:t>fouses</a:t>
            </a:r>
            <a:r>
              <a:rPr lang="en-US" dirty="0">
                <a:solidFill>
                  <a:schemeClr val="bg1"/>
                </a:solidFill>
                <a:latin typeface="Abadi Extra Light" panose="020B0204020104020204" pitchFamily="34" charset="0"/>
              </a:rPr>
              <a:t> on the use of IoT technologies to facilitate soil moisture monitoring at any time, from anywhere in the world.</a:t>
            </a:r>
          </a:p>
        </p:txBody>
      </p:sp>
    </p:spTree>
    <p:extLst>
      <p:ext uri="{BB962C8B-B14F-4D97-AF65-F5344CB8AC3E}">
        <p14:creationId xmlns:p14="http://schemas.microsoft.com/office/powerpoint/2010/main" val="4234282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457200" y="914400"/>
            <a:ext cx="3810000" cy="10858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600" b="1" dirty="0">
                <a:solidFill>
                  <a:schemeClr val="bg1"/>
                </a:solidFill>
                <a:latin typeface="Times New Roman" pitchFamily="18" charset="0"/>
                <a:cs typeface="Times New Roman" pitchFamily="18" charset="0"/>
              </a:rPr>
              <a:t>Project Abstract:  </a:t>
            </a:r>
          </a:p>
        </p:txBody>
      </p:sp>
      <p:sp>
        <p:nvSpPr>
          <p:cNvPr id="2" name="Title 1">
            <a:extLst>
              <a:ext uri="{FF2B5EF4-FFF2-40B4-BE49-F238E27FC236}">
                <a16:creationId xmlns:a16="http://schemas.microsoft.com/office/drawing/2014/main" id="{B646BA2B-33FC-42C1-B898-FA0715656635}"/>
              </a:ext>
            </a:extLst>
          </p:cNvPr>
          <p:cNvSpPr>
            <a:spLocks noGrp="1"/>
          </p:cNvSpPr>
          <p:nvPr>
            <p:ph type="title"/>
          </p:nvPr>
        </p:nvSpPr>
        <p:spPr>
          <a:xfrm>
            <a:off x="638953" y="2442792"/>
            <a:ext cx="8229600" cy="3911354"/>
          </a:xfrm>
        </p:spPr>
        <p:txBody>
          <a:bodyPr>
            <a:noAutofit/>
          </a:bodyPr>
          <a:lstStyle/>
          <a:p>
            <a:pPr algn="l"/>
            <a:r>
              <a:rPr lang="en-US" sz="2000" dirty="0">
                <a:solidFill>
                  <a:schemeClr val="tx1"/>
                </a:solidFill>
                <a:latin typeface="Abadi Extra Light" panose="020B0204020104020204" pitchFamily="34" charset="0"/>
              </a:rPr>
              <a:t>Soil moisture information plays an important role in environmental monitoring, agricultural production and hydrological studies. Particularly, agricultural yield depends on several growing parameters like temperature, humidity, soil moisture and pH of the soil, etc. In this project, we have designed and developed a system for measuring and monitoring soil moisture by interfacing low-cost soil moisture sensor with ESP8266, using </a:t>
            </a:r>
            <a:r>
              <a:rPr lang="en-US" sz="2000" dirty="0" err="1">
                <a:solidFill>
                  <a:schemeClr val="tx1"/>
                </a:solidFill>
                <a:latin typeface="Abadi Extra Light" panose="020B0204020104020204" pitchFamily="34" charset="0"/>
              </a:rPr>
              <a:t>ThingSpeak</a:t>
            </a:r>
            <a:r>
              <a:rPr lang="en-US" sz="2000" dirty="0">
                <a:solidFill>
                  <a:schemeClr val="tx1"/>
                </a:solidFill>
                <a:latin typeface="Abadi Extra Light" panose="020B0204020104020204" pitchFamily="34" charset="0"/>
              </a:rPr>
              <a:t> Internet of Things (IoT) and Cloud computing. The system was tested under laboratory conditions. The device is designed to record the real-time data using Cloud technology so that any person can observe the data anywhere-anytime and can react quickly based on the soil moisture.</a:t>
            </a:r>
            <a:br>
              <a:rPr lang="en-IN" sz="2000" dirty="0">
                <a:solidFill>
                  <a:schemeClr val="tx1"/>
                </a:solidFill>
                <a:latin typeface="Abadi Extra Light" panose="020B0204020104020204" pitchFamily="34" charset="0"/>
              </a:rPr>
            </a:br>
            <a:endParaRPr lang="en-IN" sz="2000" dirty="0"/>
          </a:p>
        </p:txBody>
      </p:sp>
    </p:spTree>
    <p:extLst>
      <p:ext uri="{BB962C8B-B14F-4D97-AF65-F5344CB8AC3E}">
        <p14:creationId xmlns:p14="http://schemas.microsoft.com/office/powerpoint/2010/main" val="889595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5400" y="753919"/>
            <a:ext cx="6553200" cy="1085850"/>
          </a:xfrm>
        </p:spPr>
        <p:txBody>
          <a:bodyPr vert="horz" lIns="91440" tIns="45720" rIns="91440" bIns="45720" rtlCol="0" anchor="ctr">
            <a:normAutofit/>
          </a:bodyPr>
          <a:lstStyle/>
          <a:p>
            <a:r>
              <a:rPr lang="en-US" sz="3600" b="1" dirty="0">
                <a:latin typeface="Times New Roman" pitchFamily="18" charset="0"/>
                <a:cs typeface="Times New Roman" pitchFamily="18" charset="0"/>
              </a:rPr>
              <a:t>Idea towards Problem Solution </a:t>
            </a:r>
          </a:p>
        </p:txBody>
      </p:sp>
      <p:sp>
        <p:nvSpPr>
          <p:cNvPr id="12" name="TextBox 11">
            <a:extLst>
              <a:ext uri="{FF2B5EF4-FFF2-40B4-BE49-F238E27FC236}">
                <a16:creationId xmlns:a16="http://schemas.microsoft.com/office/drawing/2014/main" id="{C6307740-79DF-4876-B341-D795FF4297D0}"/>
              </a:ext>
            </a:extLst>
          </p:cNvPr>
          <p:cNvSpPr txBox="1"/>
          <p:nvPr/>
        </p:nvSpPr>
        <p:spPr>
          <a:xfrm>
            <a:off x="652466" y="1867837"/>
            <a:ext cx="6943732" cy="3693319"/>
          </a:xfrm>
          <a:prstGeom prst="rect">
            <a:avLst/>
          </a:prstGeom>
          <a:noFill/>
        </p:spPr>
        <p:txBody>
          <a:bodyPr wrap="square">
            <a:spAutoFit/>
          </a:bodyPr>
          <a:lstStyle/>
          <a:p>
            <a:pPr marL="685800" indent="-685800" algn="l">
              <a:buFont typeface="Wingdings" panose="05000000000000000000" pitchFamily="2" charset="2"/>
              <a:buChar char="Ø"/>
            </a:pPr>
            <a:r>
              <a:rPr lang="en-US" sz="1800" dirty="0">
                <a:solidFill>
                  <a:schemeClr val="bg1"/>
                </a:solidFill>
                <a:latin typeface="Abadi Extra Light" panose="020B0204020104020204" pitchFamily="34" charset="0"/>
              </a:rPr>
              <a:t>In this project, we are going to interface a Resistive Soil moisture sensor HW-080 with NodeMCU ESP8266 Board. This sensor measures the volumetric content of water inside the soil and gives us the moisture level as output. The sensor is equipped with both analog and digital output, so it can be used in both analog and digital modes. Here we will use the sensor in Analog mode and measure the soil moisture in percentage.</a:t>
            </a:r>
          </a:p>
          <a:p>
            <a:pPr marL="685800" indent="-685800" algn="l">
              <a:buFont typeface="Wingdings" panose="05000000000000000000" pitchFamily="2" charset="2"/>
              <a:buChar char="Ø"/>
            </a:pPr>
            <a:r>
              <a:rPr lang="en-US" sz="1800" dirty="0">
                <a:solidFill>
                  <a:schemeClr val="bg1"/>
                </a:solidFill>
                <a:latin typeface="Abadi Extra Light" panose="020B0204020104020204" pitchFamily="34" charset="0"/>
              </a:rPr>
              <a:t>The measured soil moisture can be sent to any IoT cloud platform. In this case, we will use Thingspeak Server. Thin speak server is an open data platform and API for the Internet of Things that enables you to collect, store, analyze, visualize, and act on data from sensors. The soil moisture data from Soil Moisture Sensor can be monitored online from any part of the world.</a:t>
            </a:r>
            <a:endParaRPr lang="en-IN" sz="1800" dirty="0">
              <a:solidFill>
                <a:schemeClr val="bg1"/>
              </a:solidFill>
              <a:latin typeface="Abadi Extra Light" panose="020B0204020104020204" pitchFamily="34" charset="0"/>
            </a:endParaRPr>
          </a:p>
        </p:txBody>
      </p:sp>
    </p:spTree>
    <p:extLst>
      <p:ext uri="{BB962C8B-B14F-4D97-AF65-F5344CB8AC3E}">
        <p14:creationId xmlns:p14="http://schemas.microsoft.com/office/powerpoint/2010/main" val="889595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01A83ABF-CE64-4EAE-A0B4-72B5ED14FB71}"/>
              </a:ext>
            </a:extLst>
          </p:cNvPr>
          <p:cNvSpPr txBox="1">
            <a:spLocks/>
          </p:cNvSpPr>
          <p:nvPr/>
        </p:nvSpPr>
        <p:spPr>
          <a:xfrm>
            <a:off x="826683" y="929848"/>
            <a:ext cx="6736677" cy="10858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600" b="1" dirty="0">
                <a:solidFill>
                  <a:schemeClr val="bg1"/>
                </a:solidFill>
                <a:latin typeface="Times New Roman" pitchFamily="18" charset="0"/>
                <a:cs typeface="Times New Roman" pitchFamily="18" charset="0"/>
              </a:rPr>
              <a:t>Novelty/uniqueness of the Idea</a:t>
            </a:r>
          </a:p>
        </p:txBody>
      </p:sp>
      <p:sp>
        <p:nvSpPr>
          <p:cNvPr id="3" name="Subtitle 2">
            <a:extLst>
              <a:ext uri="{FF2B5EF4-FFF2-40B4-BE49-F238E27FC236}">
                <a16:creationId xmlns:a16="http://schemas.microsoft.com/office/drawing/2014/main" id="{FDDD3EB8-5E3A-4143-9B7E-23DC69A41495}"/>
              </a:ext>
            </a:extLst>
          </p:cNvPr>
          <p:cNvSpPr>
            <a:spLocks noGrp="1"/>
          </p:cNvSpPr>
          <p:nvPr>
            <p:ph type="subTitle" idx="1"/>
          </p:nvPr>
        </p:nvSpPr>
        <p:spPr>
          <a:xfrm>
            <a:off x="604828" y="2257581"/>
            <a:ext cx="7180389" cy="3705548"/>
          </a:xfrm>
        </p:spPr>
        <p:txBody>
          <a:bodyPr>
            <a:normAutofit lnSpcReduction="10000"/>
          </a:bodyPr>
          <a:lstStyle/>
          <a:p>
            <a:pPr marL="457200" indent="-457200" algn="l">
              <a:buClr>
                <a:schemeClr val="bg1"/>
              </a:buClr>
              <a:buFont typeface="Wingdings" panose="05000000000000000000" pitchFamily="2" charset="2"/>
              <a:buChar char="Ø"/>
            </a:pPr>
            <a:r>
              <a:rPr lang="en-US" sz="2400" dirty="0">
                <a:solidFill>
                  <a:schemeClr val="bg1"/>
                </a:solidFill>
                <a:latin typeface="Abadi Extra Light" panose="020B0204020104020204" pitchFamily="34" charset="0"/>
              </a:rPr>
              <a:t>It helps to monitor soil moisture in real time.</a:t>
            </a:r>
          </a:p>
          <a:p>
            <a:pPr marL="457200" indent="-457200" algn="l">
              <a:buClr>
                <a:schemeClr val="bg1"/>
              </a:buClr>
              <a:buFont typeface="Wingdings" panose="05000000000000000000" pitchFamily="2" charset="2"/>
              <a:buChar char="Ø"/>
            </a:pPr>
            <a:r>
              <a:rPr lang="en-US" sz="2400" dirty="0">
                <a:solidFill>
                  <a:schemeClr val="bg1"/>
                </a:solidFill>
                <a:latin typeface="Abadi Extra Light" panose="020B0204020104020204" pitchFamily="34" charset="0"/>
              </a:rPr>
              <a:t>It is less expensive and has good accuracy in medium to find soils due to their fine-sized particle.</a:t>
            </a:r>
          </a:p>
          <a:p>
            <a:pPr marL="457200" indent="-457200" algn="l">
              <a:buClr>
                <a:schemeClr val="bg1"/>
              </a:buClr>
              <a:buFont typeface="Wingdings" panose="05000000000000000000" pitchFamily="2" charset="2"/>
              <a:buChar char="Ø"/>
            </a:pPr>
            <a:r>
              <a:rPr lang="en-US" sz="2400" dirty="0">
                <a:solidFill>
                  <a:schemeClr val="bg1"/>
                </a:solidFill>
                <a:latin typeface="Abadi Extra Light" panose="020B0204020104020204" pitchFamily="34" charset="0"/>
              </a:rPr>
              <a:t>It is less time-consuming and more feasible.</a:t>
            </a:r>
          </a:p>
          <a:p>
            <a:pPr marL="457200" indent="-457200" algn="l">
              <a:buClr>
                <a:schemeClr val="bg1"/>
              </a:buClr>
              <a:buFont typeface="Wingdings" panose="05000000000000000000" pitchFamily="2" charset="2"/>
              <a:buChar char="Ø"/>
            </a:pPr>
            <a:r>
              <a:rPr lang="en-US" sz="2400" dirty="0">
                <a:solidFill>
                  <a:schemeClr val="bg1"/>
                </a:solidFill>
                <a:latin typeface="Abadi Extra Light" panose="020B0204020104020204" pitchFamily="34" charset="0"/>
              </a:rPr>
              <a:t>Using this method simultaneous measurement of soil moisture at different depths for the same location is possible.</a:t>
            </a:r>
          </a:p>
          <a:p>
            <a:endParaRPr lang="en-IN" sz="2400" dirty="0"/>
          </a:p>
        </p:txBody>
      </p:sp>
    </p:spTree>
    <p:extLst>
      <p:ext uri="{BB962C8B-B14F-4D97-AF65-F5344CB8AC3E}">
        <p14:creationId xmlns:p14="http://schemas.microsoft.com/office/powerpoint/2010/main" val="3990211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771319" y="609600"/>
            <a:ext cx="7611355" cy="9372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b="1" dirty="0">
                <a:solidFill>
                  <a:schemeClr val="bg1"/>
                </a:solidFill>
                <a:latin typeface="Times New Roman" pitchFamily="18" charset="0"/>
                <a:cs typeface="Times New Roman" pitchFamily="18" charset="0"/>
              </a:rPr>
              <a:t>Block Diagram or Processes Flow Diagram or Circuit Diagram Related to Project :  </a:t>
            </a:r>
          </a:p>
        </p:txBody>
      </p:sp>
      <p:pic>
        <p:nvPicPr>
          <p:cNvPr id="3" name="Picture 2">
            <a:extLst>
              <a:ext uri="{FF2B5EF4-FFF2-40B4-BE49-F238E27FC236}">
                <a16:creationId xmlns:a16="http://schemas.microsoft.com/office/drawing/2014/main" id="{255176EB-32F5-44B4-826A-7FFC4CDB1731}"/>
              </a:ext>
            </a:extLst>
          </p:cNvPr>
          <p:cNvPicPr>
            <a:picLocks noChangeAspect="1"/>
          </p:cNvPicPr>
          <p:nvPr/>
        </p:nvPicPr>
        <p:blipFill>
          <a:blip r:embed="rId2"/>
          <a:stretch>
            <a:fillRect/>
          </a:stretch>
        </p:blipFill>
        <p:spPr>
          <a:xfrm>
            <a:off x="771319" y="1676400"/>
            <a:ext cx="7611355" cy="4244352"/>
          </a:xfrm>
          <a:prstGeom prst="rect">
            <a:avLst/>
          </a:prstGeom>
        </p:spPr>
      </p:pic>
    </p:spTree>
    <p:extLst>
      <p:ext uri="{BB962C8B-B14F-4D97-AF65-F5344CB8AC3E}">
        <p14:creationId xmlns:p14="http://schemas.microsoft.com/office/powerpoint/2010/main" val="889595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762000" y="685800"/>
            <a:ext cx="8382000" cy="10858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800" b="1" dirty="0">
                <a:solidFill>
                  <a:schemeClr val="bg1"/>
                </a:solidFill>
                <a:latin typeface="Times New Roman" pitchFamily="18" charset="0"/>
                <a:cs typeface="Times New Roman" pitchFamily="18" charset="0"/>
              </a:rPr>
              <a:t>1/2 min video/animation to support your Idea</a:t>
            </a:r>
            <a:r>
              <a:rPr lang="en-US" sz="2800" b="1" dirty="0">
                <a:latin typeface="Times New Roman" pitchFamily="18" charset="0"/>
                <a:cs typeface="Times New Roman" pitchFamily="18" charset="0"/>
              </a:rPr>
              <a:t>:  </a:t>
            </a:r>
          </a:p>
        </p:txBody>
      </p:sp>
      <p:pic>
        <p:nvPicPr>
          <p:cNvPr id="2" name="WhatsApp Video 2021-09-30 at 9.18.37 AM">
            <a:hlinkClick r:id="" action="ppaction://media"/>
            <a:extLst>
              <a:ext uri="{FF2B5EF4-FFF2-40B4-BE49-F238E27FC236}">
                <a16:creationId xmlns:a16="http://schemas.microsoft.com/office/drawing/2014/main" id="{71ACC30F-6D17-4BCB-8431-6E0A3B28328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8000" y="1746666"/>
            <a:ext cx="2419649" cy="4399361"/>
          </a:xfrm>
          <a:prstGeom prst="rect">
            <a:avLst/>
          </a:prstGeom>
        </p:spPr>
      </p:pic>
    </p:spTree>
    <p:extLst>
      <p:ext uri="{BB962C8B-B14F-4D97-AF65-F5344CB8AC3E}">
        <p14:creationId xmlns:p14="http://schemas.microsoft.com/office/powerpoint/2010/main" val="3214537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7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588</TotalTime>
  <Words>1104</Words>
  <Application>Microsoft Office PowerPoint</Application>
  <PresentationFormat>On-screen Show (4:3)</PresentationFormat>
  <Paragraphs>139</Paragraphs>
  <Slides>15</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Abadi Extra Light</vt:lpstr>
      <vt:lpstr>Arial</vt:lpstr>
      <vt:lpstr>Bodoni MT</vt:lpstr>
      <vt:lpstr>Century Gothic</vt:lpstr>
      <vt:lpstr>Times New Roman</vt:lpstr>
      <vt:lpstr>Wingdings</vt:lpstr>
      <vt:lpstr>Wingdings 3</vt:lpstr>
      <vt:lpstr>Ion Boardroom</vt:lpstr>
      <vt:lpstr>Department of Electronics &amp; Communication</vt:lpstr>
      <vt:lpstr>Team Members &amp; Mentors</vt:lpstr>
      <vt:lpstr>Team Contact: </vt:lpstr>
      <vt:lpstr>Problem Statement: </vt:lpstr>
      <vt:lpstr>Soil moisture information plays an important role in environmental monitoring, agricultural production and hydrological studies. Particularly, agricultural yield depends on several growing parameters like temperature, humidity, soil moisture and pH of the soil, etc. In this project, we have designed and developed a system for measuring and monitoring soil moisture by interfacing low-cost soil moisture sensor with ESP8266, using ThingSpeak Internet of Things (IoT) and Cloud computing. The system was tested under laboratory conditions. The device is designed to record the real-time data using Cloud technology so that any person can observe the data anywhere-anytime and can react quickly based on the soil moisture. </vt:lpstr>
      <vt:lpstr>Idea towards Problem Solution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Arpan Sen</cp:lastModifiedBy>
  <cp:revision>19</cp:revision>
  <dcterms:created xsi:type="dcterms:W3CDTF">2006-08-16T00:00:00Z</dcterms:created>
  <dcterms:modified xsi:type="dcterms:W3CDTF">2021-12-21T17:48:33Z</dcterms:modified>
</cp:coreProperties>
</file>

<file path=docProps/thumbnail.jpeg>
</file>